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1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1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7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1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3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1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5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87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1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5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2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8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7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5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1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0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3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12ACBF1-08D3-4C2C-B273-CA7F769F9324}" type="datetimeFigureOut">
              <a:rPr lang="ru-RU" smtClean="0"/>
              <a:t>10.02.21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63B4259-6D3A-4B52-9FF0-0CD6DB52E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0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BBDBF-BFC1-49A6-BF86-D366DCF4D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4" y="1742631"/>
            <a:ext cx="5095462" cy="3157729"/>
          </a:xfrm>
        </p:spPr>
        <p:txBody>
          <a:bodyPr/>
          <a:lstStyle/>
          <a:p>
            <a:r>
              <a:rPr lang="ru-RU" sz="4800" dirty="0"/>
              <a:t>Инспекционно-досмотровые комплексы (ИДК) </a:t>
            </a:r>
          </a:p>
        </p:txBody>
      </p:sp>
      <p:pic>
        <p:nvPicPr>
          <p:cNvPr id="1026" name="Picture 2" descr="Картинки по запросу идк">
            <a:extLst>
              <a:ext uri="{FF2B5EF4-FFF2-40B4-BE49-F238E27FC236}">
                <a16:creationId xmlns:a16="http://schemas.microsoft.com/office/drawing/2014/main" id="{E9452BDA-5FE1-47FA-9C46-534E61332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42632"/>
            <a:ext cx="5579166" cy="315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8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5B9BFCA5-7B35-4B64-BFA8-70BE757E5450}"/>
              </a:ext>
            </a:extLst>
          </p:cNvPr>
          <p:cNvSpPr txBox="1">
            <a:spLocks/>
          </p:cNvSpPr>
          <p:nvPr/>
        </p:nvSpPr>
        <p:spPr>
          <a:xfrm>
            <a:off x="346572" y="321180"/>
            <a:ext cx="9658819" cy="20642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В настоящее время идет активное совершенствование технических средств таможенного контроля. Для повышения результативности проверок устройства и приспособления модифицируются, оснащаются новыми функциями. Вместе с этим корректируется и порядок применения технических средств таможенного контроля. В действующие инструкции добавляются новые пункты, предусматривающие те или иные требования для сотрудников, работающих со сложным оборудованием</a:t>
            </a:r>
          </a:p>
        </p:txBody>
      </p:sp>
      <p:pic>
        <p:nvPicPr>
          <p:cNvPr id="3074" name="Picture 2" descr="Картинки по запросу идк">
            <a:extLst>
              <a:ext uri="{FF2B5EF4-FFF2-40B4-BE49-F238E27FC236}">
                <a16:creationId xmlns:a16="http://schemas.microsoft.com/office/drawing/2014/main" id="{9A8372EE-70B0-4BA3-AAE2-4126F3A70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2898176"/>
            <a:ext cx="4925806" cy="31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идк">
            <a:extLst>
              <a:ext uri="{FF2B5EF4-FFF2-40B4-BE49-F238E27FC236}">
                <a16:creationId xmlns:a16="http://schemas.microsoft.com/office/drawing/2014/main" id="{047C7029-D758-4E95-AC7F-13E2391FF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93" y="2898176"/>
            <a:ext cx="5310446" cy="31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5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27C126-A6B4-41C9-AFE9-063610761C53}"/>
              </a:ext>
            </a:extLst>
          </p:cNvPr>
          <p:cNvSpPr/>
          <p:nvPr/>
        </p:nvSpPr>
        <p:spPr>
          <a:xfrm>
            <a:off x="760054" y="511494"/>
            <a:ext cx="5574485" cy="58350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F0F0F"/>
                </a:solidFill>
                <a:latin typeface="Arsenal"/>
              </a:rPr>
              <a:t>При проведении проверок крупногабаритных объектов, имеющих большой размер, вес, специфичный состав конструкционных материалов, отличающихся повышенной плотностью содержания разных товаров, перевозимых в них, используются инспекционно-досмотровые комплексы (ИДК). По своему функциональному назначению они подразделяются на </a:t>
            </a:r>
            <a:r>
              <a:rPr lang="ru-RU" sz="2000" b="1" dirty="0">
                <a:solidFill>
                  <a:srgbClr val="0F0F0F"/>
                </a:solidFill>
                <a:latin typeface="Arsenal"/>
              </a:rPr>
              <a:t>2 категории. </a:t>
            </a:r>
            <a:br>
              <a:rPr lang="ru-RU" sz="2000" dirty="0">
                <a:solidFill>
                  <a:srgbClr val="0F0F0F"/>
                </a:solidFill>
                <a:latin typeface="Arsenal"/>
              </a:rPr>
            </a:br>
            <a:r>
              <a:rPr lang="ru-RU" sz="2000" b="1" dirty="0">
                <a:solidFill>
                  <a:srgbClr val="0F0F0F"/>
                </a:solidFill>
                <a:latin typeface="Arsenal"/>
              </a:rPr>
              <a:t>Первая</a:t>
            </a:r>
            <a:r>
              <a:rPr lang="ru-RU" sz="2000" dirty="0">
                <a:solidFill>
                  <a:srgbClr val="0F0F0F"/>
                </a:solidFill>
                <a:latin typeface="Arsenal"/>
              </a:rPr>
              <a:t> предназначена для интроскопии легкового транспорта (прицепов, микроавтобусов, автомобилей, передвижных дач), а также грузовых упаковок, вес которых не более 3 т. </a:t>
            </a:r>
          </a:p>
          <a:p>
            <a:pPr algn="ctr"/>
            <a:r>
              <a:rPr lang="ru-RU" sz="2000" b="1" dirty="0">
                <a:solidFill>
                  <a:srgbClr val="0F0F0F"/>
                </a:solidFill>
                <a:latin typeface="Arsenal"/>
              </a:rPr>
              <a:t>Вторая группа </a:t>
            </a:r>
            <a:r>
              <a:rPr lang="ru-RU" sz="2000" dirty="0">
                <a:solidFill>
                  <a:srgbClr val="0F0F0F"/>
                </a:solidFill>
                <a:latin typeface="Arsenal"/>
              </a:rPr>
              <a:t>используется для проверки крупногабаритных объектов (железнодорожных вагонов, рефрижераторов, трейлеров, контейнеров и проч.)</a:t>
            </a:r>
            <a:endParaRPr lang="ru-RU" sz="2000" dirty="0"/>
          </a:p>
        </p:txBody>
      </p:sp>
      <p:pic>
        <p:nvPicPr>
          <p:cNvPr id="4098" name="Picture 2" descr="Картинки по запросу идк">
            <a:extLst>
              <a:ext uri="{FF2B5EF4-FFF2-40B4-BE49-F238E27FC236}">
                <a16:creationId xmlns:a16="http://schemas.microsoft.com/office/drawing/2014/main" id="{9366CA49-E763-4CF9-AB1D-5144DE49D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71" y="0"/>
            <a:ext cx="3772191" cy="368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идк">
            <a:extLst>
              <a:ext uri="{FF2B5EF4-FFF2-40B4-BE49-F238E27FC236}">
                <a16:creationId xmlns:a16="http://schemas.microsoft.com/office/drawing/2014/main" id="{EF83231A-DD4A-4057-A977-D7D7B73B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71" y="3681380"/>
            <a:ext cx="4121447" cy="30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5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EFF6C8-016B-4E20-BB7E-9553B32A53AD}"/>
              </a:ext>
            </a:extLst>
          </p:cNvPr>
          <p:cNvSpPr/>
          <p:nvPr/>
        </p:nvSpPr>
        <p:spPr>
          <a:xfrm>
            <a:off x="662609" y="360377"/>
            <a:ext cx="8587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F0F0F"/>
                </a:solidFill>
                <a:latin typeface="Arsenal"/>
              </a:rPr>
              <a:t>Конструктивные особенности :</a:t>
            </a:r>
            <a:endParaRPr lang="ru-RU" sz="4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9CF50B-B9EC-451F-92CB-C67FD7CF428A}"/>
              </a:ext>
            </a:extLst>
          </p:cNvPr>
          <p:cNvSpPr/>
          <p:nvPr/>
        </p:nvSpPr>
        <p:spPr>
          <a:xfrm>
            <a:off x="795130" y="1416976"/>
            <a:ext cx="6493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F0F0F"/>
                </a:solidFill>
                <a:latin typeface="Arsenal"/>
              </a:rPr>
              <a:t>Тактико-технические характеристики ИДК обеспечивают:</a:t>
            </a:r>
            <a:endParaRPr lang="ru-RU" sz="20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F0758F-1708-42BB-A34C-BD537D2FD3C2}"/>
              </a:ext>
            </a:extLst>
          </p:cNvPr>
          <p:cNvSpPr/>
          <p:nvPr/>
        </p:nvSpPr>
        <p:spPr>
          <a:xfrm>
            <a:off x="795130" y="2305877"/>
            <a:ext cx="6957392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F0F0F"/>
                </a:solidFill>
                <a:latin typeface="Arsenal"/>
              </a:rPr>
              <a:t>-</a:t>
            </a:r>
            <a:r>
              <a:rPr lang="ru-RU" sz="2000" dirty="0">
                <a:solidFill>
                  <a:srgbClr val="0F0F0F"/>
                </a:solidFill>
                <a:latin typeface="Arsenal"/>
              </a:rPr>
              <a:t> Возможность визуализации и распознавания содержимого в проверяемых объектах. </a:t>
            </a:r>
            <a:br>
              <a:rPr lang="ru-RU" sz="2000" dirty="0">
                <a:solidFill>
                  <a:srgbClr val="0F0F0F"/>
                </a:solidFill>
                <a:latin typeface="Arsenal"/>
              </a:rPr>
            </a:br>
            <a:r>
              <a:rPr lang="ru-RU" sz="2000" b="1" dirty="0">
                <a:solidFill>
                  <a:srgbClr val="0F0F0F"/>
                </a:solidFill>
                <a:latin typeface="Arsenal"/>
              </a:rPr>
              <a:t>-</a:t>
            </a:r>
            <a:r>
              <a:rPr lang="ru-RU" sz="2000" dirty="0">
                <a:solidFill>
                  <a:srgbClr val="0F0F0F"/>
                </a:solidFill>
                <a:latin typeface="Arsenal"/>
              </a:rPr>
              <a:t> Определение степени загруженности контейнеров. </a:t>
            </a:r>
            <a:br>
              <a:rPr lang="ru-RU" sz="2000" dirty="0">
                <a:solidFill>
                  <a:srgbClr val="0F0F0F"/>
                </a:solidFill>
                <a:latin typeface="Arsenal"/>
              </a:rPr>
            </a:br>
            <a:r>
              <a:rPr lang="ru-RU" sz="2000" b="1" dirty="0">
                <a:solidFill>
                  <a:srgbClr val="0F0F0F"/>
                </a:solidFill>
                <a:latin typeface="Arsenal"/>
              </a:rPr>
              <a:t>-</a:t>
            </a:r>
            <a:r>
              <a:rPr lang="ru-RU" sz="2000" dirty="0">
                <a:solidFill>
                  <a:srgbClr val="0F0F0F"/>
                </a:solidFill>
                <a:latin typeface="Arsenal"/>
              </a:rPr>
              <a:t> Осмотр пространственного местонахождения предметов, устройств, разных веществ в упаковке. </a:t>
            </a:r>
          </a:p>
          <a:p>
            <a:r>
              <a:rPr lang="ru-RU" sz="2000" b="1" dirty="0">
                <a:solidFill>
                  <a:srgbClr val="0F0F0F"/>
                </a:solidFill>
                <a:latin typeface="Arsenal"/>
              </a:rPr>
              <a:t>- </a:t>
            </a:r>
            <a:r>
              <a:rPr lang="ru-RU" sz="2000" dirty="0">
                <a:solidFill>
                  <a:srgbClr val="0F0F0F"/>
                </a:solidFill>
                <a:latin typeface="Arsenal"/>
              </a:rPr>
              <a:t>Координатную привязку выявленных элементов к участкам расположения. </a:t>
            </a:r>
            <a:br>
              <a:rPr lang="ru-RU" sz="2000" dirty="0">
                <a:solidFill>
                  <a:srgbClr val="0F0F0F"/>
                </a:solidFill>
                <a:latin typeface="Arsenal"/>
              </a:rPr>
            </a:br>
            <a:r>
              <a:rPr lang="ru-RU" sz="2000" b="1" dirty="0">
                <a:solidFill>
                  <a:srgbClr val="0F0F0F"/>
                </a:solidFill>
                <a:latin typeface="Arsenal"/>
              </a:rPr>
              <a:t>-</a:t>
            </a:r>
            <a:r>
              <a:rPr lang="ru-RU" sz="2000" dirty="0">
                <a:solidFill>
                  <a:srgbClr val="0F0F0F"/>
                </a:solidFill>
                <a:latin typeface="Arsenal"/>
              </a:rPr>
              <a:t> Возможность распознавания объектов, выполненных из различного материала (органические соединения, металлы и проч.). </a:t>
            </a:r>
          </a:p>
          <a:p>
            <a:r>
              <a:rPr lang="ru-RU" sz="2000" b="1" dirty="0">
                <a:solidFill>
                  <a:srgbClr val="0F0F0F"/>
                </a:solidFill>
                <a:latin typeface="Arsenal"/>
              </a:rPr>
              <a:t>-</a:t>
            </a:r>
            <a:r>
              <a:rPr lang="ru-RU" sz="2000" dirty="0">
                <a:solidFill>
                  <a:srgbClr val="0F0F0F"/>
                </a:solidFill>
                <a:latin typeface="Arsenal"/>
              </a:rPr>
              <a:t> Просмотр конструктивных пространств и полостей между стенками, полом, потолочными перекрытиями контейнера, железнодорожного вагона, узлами автомашин.</a:t>
            </a:r>
            <a:endParaRPr lang="ru-RU" sz="2000" dirty="0"/>
          </a:p>
        </p:txBody>
      </p:sp>
      <p:pic>
        <p:nvPicPr>
          <p:cNvPr id="5122" name="Picture 2" descr="Похожее изображение">
            <a:extLst>
              <a:ext uri="{FF2B5EF4-FFF2-40B4-BE49-F238E27FC236}">
                <a16:creationId xmlns:a16="http://schemas.microsoft.com/office/drawing/2014/main" id="{3ADDC7EB-4D67-4325-82C4-84E6FEE0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1674" y="2891539"/>
            <a:ext cx="3896137" cy="29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6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CA7F6A-B02C-4083-B284-A74DA8C1FA38}"/>
              </a:ext>
            </a:extLst>
          </p:cNvPr>
          <p:cNvSpPr/>
          <p:nvPr/>
        </p:nvSpPr>
        <p:spPr>
          <a:xfrm>
            <a:off x="463825" y="1720840"/>
            <a:ext cx="5380383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F0F0F"/>
                </a:solidFill>
                <a:latin typeface="Arsenal"/>
              </a:rPr>
              <a:t>Инспекционно-досмотровая аппаратура позволяет проводить фрагментарный, детальный осмотр конкретных зон проверяемого объекта и предметов, присутствующих в нем, увеличение изображений в несколько раз. Один крупногабаритный объект исследуется с помощью ИДК в течение 15-20 мин.</a:t>
            </a:r>
            <a:endParaRPr lang="ru-RU" sz="2400" dirty="0"/>
          </a:p>
        </p:txBody>
      </p:sp>
      <p:pic>
        <p:nvPicPr>
          <p:cNvPr id="6146" name="Picture 2" descr="совершенствование технических средств таможенного контроля ">
            <a:extLst>
              <a:ext uri="{FF2B5EF4-FFF2-40B4-BE49-F238E27FC236}">
                <a16:creationId xmlns:a16="http://schemas.microsoft.com/office/drawing/2014/main" id="{EE6FBAD6-4D1D-4FC3-879D-3000BEF2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61" y="1720840"/>
            <a:ext cx="5124480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8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8289D9-F73C-402B-B226-C95B157977C0}"/>
              </a:ext>
            </a:extLst>
          </p:cNvPr>
          <p:cNvSpPr/>
          <p:nvPr/>
        </p:nvSpPr>
        <p:spPr>
          <a:xfrm>
            <a:off x="530088" y="238684"/>
            <a:ext cx="842838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F0F0F"/>
                </a:solidFill>
                <a:latin typeface="Arsenal"/>
              </a:rPr>
              <a:t>Типы конструкций :</a:t>
            </a:r>
          </a:p>
          <a:p>
            <a:br>
              <a:rPr lang="ru-RU" sz="4000" b="1" dirty="0">
                <a:solidFill>
                  <a:srgbClr val="0F0F0F"/>
                </a:solidFill>
                <a:latin typeface="Arsenal"/>
              </a:rPr>
            </a:br>
            <a:r>
              <a:rPr lang="ru-RU" sz="3200" b="1" dirty="0">
                <a:solidFill>
                  <a:srgbClr val="0F0F0F"/>
                </a:solidFill>
                <a:latin typeface="Arsenal"/>
              </a:rPr>
              <a:t>Инспекционно-досмотровый  комплекс может быть:</a:t>
            </a:r>
            <a:br>
              <a:rPr lang="ru-RU" sz="3200" b="1" dirty="0">
                <a:solidFill>
                  <a:srgbClr val="0F0F0F"/>
                </a:solidFill>
                <a:latin typeface="Arsenal"/>
              </a:rPr>
            </a:br>
            <a:endParaRPr lang="ru-RU" dirty="0">
              <a:solidFill>
                <a:srgbClr val="0F0F0F"/>
              </a:solidFill>
              <a:latin typeface="Arsenal"/>
            </a:endParaRPr>
          </a:p>
          <a:p>
            <a:r>
              <a:rPr lang="ru-RU" sz="2400" dirty="0">
                <a:solidFill>
                  <a:srgbClr val="0F0F0F"/>
                </a:solidFill>
                <a:latin typeface="Arsenal"/>
              </a:rPr>
              <a:t>- Перевозимым. </a:t>
            </a:r>
          </a:p>
          <a:p>
            <a:r>
              <a:rPr lang="ru-RU" sz="2400" dirty="0">
                <a:solidFill>
                  <a:srgbClr val="0F0F0F"/>
                </a:solidFill>
                <a:latin typeface="Arsenal"/>
              </a:rPr>
              <a:t>- Стационарным. </a:t>
            </a:r>
          </a:p>
          <a:p>
            <a:r>
              <a:rPr lang="ru-RU" sz="2400" dirty="0">
                <a:solidFill>
                  <a:srgbClr val="0F0F0F"/>
                </a:solidFill>
                <a:latin typeface="Arsenal"/>
              </a:rPr>
              <a:t>- </a:t>
            </a:r>
            <a:r>
              <a:rPr lang="ru-RU" sz="2400" dirty="0" err="1">
                <a:solidFill>
                  <a:srgbClr val="0F0F0F"/>
                </a:solidFill>
                <a:latin typeface="Arsenal"/>
              </a:rPr>
              <a:t>Перебазируемым</a:t>
            </a:r>
            <a:r>
              <a:rPr lang="ru-RU" sz="2400" dirty="0">
                <a:solidFill>
                  <a:srgbClr val="0F0F0F"/>
                </a:solidFill>
                <a:latin typeface="Arsenal"/>
              </a:rPr>
              <a:t>. </a:t>
            </a:r>
          </a:p>
          <a:p>
            <a:r>
              <a:rPr lang="ru-RU" sz="2400" b="1" dirty="0">
                <a:solidFill>
                  <a:srgbClr val="0F0F0F"/>
                </a:solidFill>
                <a:latin typeface="Arsenal"/>
              </a:rPr>
              <a:t>-</a:t>
            </a:r>
            <a:r>
              <a:rPr lang="ru-RU" sz="2400" dirty="0">
                <a:solidFill>
                  <a:srgbClr val="0F0F0F"/>
                </a:solidFill>
                <a:latin typeface="Arsenal"/>
              </a:rPr>
              <a:t> Мобильным. </a:t>
            </a:r>
          </a:p>
          <a:p>
            <a:r>
              <a:rPr lang="ru-RU" sz="2400" b="1" dirty="0">
                <a:solidFill>
                  <a:srgbClr val="0F0F0F"/>
                </a:solidFill>
                <a:latin typeface="Arsenal"/>
              </a:rPr>
              <a:t>-</a:t>
            </a:r>
            <a:r>
              <a:rPr lang="ru-RU" sz="2400" dirty="0">
                <a:solidFill>
                  <a:srgbClr val="0F0F0F"/>
                </a:solidFill>
                <a:latin typeface="Arsenal"/>
              </a:rPr>
              <a:t> Портативным. </a:t>
            </a:r>
            <a:endParaRPr lang="ru-RU" sz="2000" dirty="0"/>
          </a:p>
        </p:txBody>
      </p:sp>
      <p:pic>
        <p:nvPicPr>
          <p:cNvPr id="7170" name="Picture 2" descr="Картинки по запросу идк таможня">
            <a:extLst>
              <a:ext uri="{FF2B5EF4-FFF2-40B4-BE49-F238E27FC236}">
                <a16:creationId xmlns:a16="http://schemas.microsoft.com/office/drawing/2014/main" id="{B7721823-7C85-4148-8E7B-8145E6D1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13" y="2266122"/>
            <a:ext cx="3794539" cy="28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стационарный идк">
            <a:extLst>
              <a:ext uri="{FF2B5EF4-FFF2-40B4-BE49-F238E27FC236}">
                <a16:creationId xmlns:a16="http://schemas.microsoft.com/office/drawing/2014/main" id="{7E262253-0BE8-4CE8-89A1-31D139FE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04" y="2266122"/>
            <a:ext cx="3532970" cy="28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3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CF75BF-E30A-4CDD-B4D8-AE9D4B3DDBB5}"/>
              </a:ext>
            </a:extLst>
          </p:cNvPr>
          <p:cNvSpPr/>
          <p:nvPr/>
        </p:nvSpPr>
        <p:spPr>
          <a:xfrm>
            <a:off x="424070" y="1700350"/>
            <a:ext cx="6493566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F0F0F"/>
                </a:solidFill>
                <a:latin typeface="Arsenal"/>
              </a:rPr>
              <a:t>Используемые в настоящее время технические средства при осуществлении таможенного контроля обеспечивают недопущение проникновения на территорию РФ, а также вывоз за ее пределы предметов, представляющих опасность для здоровья, жизни населения и их имущества. Сегодня в мире складывается достаточно напряженная ситуация, в связи с чем проверки на границе были ужесточены. Эффективность контроля обеспечивается применением технических средств разных габаритов, веса, функциональных возможностей. </a:t>
            </a:r>
            <a:endParaRPr lang="ru-RU" sz="2000" dirty="0"/>
          </a:p>
        </p:txBody>
      </p:sp>
      <p:pic>
        <p:nvPicPr>
          <p:cNvPr id="8194" name="Picture 2" descr="Похожее изображение">
            <a:extLst>
              <a:ext uri="{FF2B5EF4-FFF2-40B4-BE49-F238E27FC236}">
                <a16:creationId xmlns:a16="http://schemas.microsoft.com/office/drawing/2014/main" id="{413A4540-CC61-4847-8F76-7E533C880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79" y="1700350"/>
            <a:ext cx="4582126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14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</TotalTime>
  <Words>369</Words>
  <Application>Microsoft Macintosh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Arsenal</vt:lpstr>
      <vt:lpstr>Century Gothic</vt:lpstr>
      <vt:lpstr>Wingdings 3</vt:lpstr>
      <vt:lpstr>Совет директоров</vt:lpstr>
      <vt:lpstr>Инспекционно-досмотровые комплексы (ИДК)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Инспекционно-досмотровые комплексы (ИДК)</dc:title>
  <dc:creator>User</dc:creator>
  <cp:lastModifiedBy>Microsoft Office User</cp:lastModifiedBy>
  <cp:revision>4</cp:revision>
  <dcterms:created xsi:type="dcterms:W3CDTF">2019-12-20T15:08:04Z</dcterms:created>
  <dcterms:modified xsi:type="dcterms:W3CDTF">2021-02-10T13:14:35Z</dcterms:modified>
</cp:coreProperties>
</file>