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2" r:id="rId3"/>
    <p:sldId id="274" r:id="rId4"/>
    <p:sldId id="261" r:id="rId5"/>
    <p:sldId id="270" r:id="rId6"/>
    <p:sldId id="27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74"/>
  </p:normalViewPr>
  <p:slideViewPr>
    <p:cSldViewPr>
      <p:cViewPr varScale="1">
        <p:scale>
          <a:sx n="124" d="100"/>
          <a:sy n="124" d="100"/>
        </p:scale>
        <p:origin x="18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4DA46-2027-463B-8F96-2C81F9E1C9C9}" type="datetimeFigureOut">
              <a:rPr lang="ru-RU"/>
              <a:pPr>
                <a:defRPr/>
              </a:pPr>
              <a:t>23.02.21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7FEDD-7352-40AF-970D-46D5B502A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35141-9358-4310-A8FE-4A1B7B58FF5D}" type="datetimeFigureOut">
              <a:rPr lang="ru-RU"/>
              <a:pPr>
                <a:defRPr/>
              </a:pPr>
              <a:t>23.02.21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AAEB3-939D-42AA-9C17-F2D0A4B04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285E1-23C3-4213-B417-D3C688361463}" type="datetimeFigureOut">
              <a:rPr lang="ru-RU"/>
              <a:pPr>
                <a:defRPr/>
              </a:pPr>
              <a:t>23.02.21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F6EB3-9A8E-440E-BB6B-F50F95DFC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534F0-56A5-49EB-9CB9-B6F8774F8163}" type="datetimeFigureOut">
              <a:rPr lang="ru-RU"/>
              <a:pPr>
                <a:defRPr/>
              </a:pPr>
              <a:t>23.02.21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707FE-A824-43CD-A8C5-44E7433E3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B7784-EE87-4AED-8E4F-D966BE24DC5E}" type="datetimeFigureOut">
              <a:rPr lang="ru-RU"/>
              <a:pPr>
                <a:defRPr/>
              </a:pPr>
              <a:t>23.02.21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3A3A6-17E4-465D-B1CC-8F14A3173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38BAC-79D9-4154-B790-DDBC132562F9}" type="datetimeFigureOut">
              <a:rPr lang="ru-RU"/>
              <a:pPr>
                <a:defRPr/>
              </a:pPr>
              <a:t>23.02.21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37B9C-E3C1-4AF3-A171-FC233E80F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97BF1-1B73-464E-B6CB-228F17D014FA}" type="datetimeFigureOut">
              <a:rPr lang="ru-RU"/>
              <a:pPr>
                <a:defRPr/>
              </a:pPr>
              <a:t>23.02.21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3C445-2360-49D0-9B53-461D0AB7C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08BD2-DE4F-42D3-991E-D925CF1C6F50}" type="datetimeFigureOut">
              <a:rPr lang="ru-RU"/>
              <a:pPr>
                <a:defRPr/>
              </a:pPr>
              <a:t>23.02.21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0C863-8BDE-453C-B9A2-7F0BD44D1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A71BF-3C80-44D3-94B1-686A457D8A91}" type="datetimeFigureOut">
              <a:rPr lang="ru-RU"/>
              <a:pPr>
                <a:defRPr/>
              </a:pPr>
              <a:t>23.02.21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DE0D8-7F68-47F0-B6E9-91D526C81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A108D-801D-4FF6-B602-248FC7CEB893}" type="datetimeFigureOut">
              <a:rPr lang="ru-RU"/>
              <a:pPr>
                <a:defRPr/>
              </a:pPr>
              <a:t>23.02.21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B08E-6D63-4055-A8E2-D94505571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24A8F-9246-4C3E-9DCB-A8AE11669D61}" type="datetimeFigureOut">
              <a:rPr lang="ru-RU"/>
              <a:pPr>
                <a:defRPr/>
              </a:pPr>
              <a:t>23.02.21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CD1B8-229C-4884-995A-2BFBA3E48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3E90F6-8D33-44A9-A856-A9966428C8E0}" type="datetimeFigureOut">
              <a:rPr lang="ru-RU"/>
              <a:pPr>
                <a:defRPr/>
              </a:pPr>
              <a:t>23.02.21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374952-C8CF-4D3F-9490-861558DC3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357166"/>
            <a:ext cx="7668344" cy="11079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entury Schoolbook" pitchFamily="18" charset="0"/>
              </a:rPr>
              <a:t>Микроскопы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965"/>
          <a:stretch>
            <a:fillRect/>
          </a:stretch>
        </p:blipFill>
        <p:spPr bwMode="auto">
          <a:xfrm>
            <a:off x="1475656" y="1845771"/>
            <a:ext cx="4052242" cy="500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B5FB763-733F-5E40-9899-9B5BF46DEC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76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6BA21F-96B4-41FE-AB09-7D1407F4F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83557"/>
            <a:ext cx="8229600" cy="4525963"/>
          </a:xfrm>
        </p:spPr>
        <p:txBody>
          <a:bodyPr/>
          <a:lstStyle/>
          <a:p>
            <a:r>
              <a:rPr lang="ru-RU" dirty="0" err="1"/>
              <a:t>Микроско</a:t>
            </a:r>
            <a:r>
              <a:rPr lang="ru-RU" dirty="0"/>
              <a:t> ́ - прибор, предназначенный для получения увеличенных изображений, а также измерения объектов или деталей структуры, невидимых или плохо видимых невооружённым глазом.</a:t>
            </a:r>
          </a:p>
        </p:txBody>
      </p:sp>
      <p:grpSp>
        <p:nvGrpSpPr>
          <p:cNvPr id="4" name="Group 8033">
            <a:extLst>
              <a:ext uri="{FF2B5EF4-FFF2-40B4-BE49-F238E27FC236}">
                <a16:creationId xmlns:a16="http://schemas.microsoft.com/office/drawing/2014/main" id="{A626CE29-633C-4ED0-AEAC-390092851BBE}"/>
              </a:ext>
            </a:extLst>
          </p:cNvPr>
          <p:cNvGrpSpPr/>
          <p:nvPr/>
        </p:nvGrpSpPr>
        <p:grpSpPr>
          <a:xfrm>
            <a:off x="629816" y="174898"/>
            <a:ext cx="7884368" cy="3254102"/>
            <a:chOff x="0" y="0"/>
            <a:chExt cx="9144000" cy="3771900"/>
          </a:xfrm>
        </p:grpSpPr>
        <p:pic>
          <p:nvPicPr>
            <p:cNvPr id="5" name="Picture 25">
              <a:extLst>
                <a:ext uri="{FF2B5EF4-FFF2-40B4-BE49-F238E27FC236}">
                  <a16:creationId xmlns:a16="http://schemas.microsoft.com/office/drawing/2014/main" id="{A6159566-48A8-4444-BB24-9EDD36C67B91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5003800" cy="3771900"/>
            </a:xfrm>
            <a:prstGeom prst="rect">
              <a:avLst/>
            </a:prstGeom>
          </p:spPr>
        </p:pic>
        <p:pic>
          <p:nvPicPr>
            <p:cNvPr id="6" name="Picture 27">
              <a:extLst>
                <a:ext uri="{FF2B5EF4-FFF2-40B4-BE49-F238E27FC236}">
                  <a16:creationId xmlns:a16="http://schemas.microsoft.com/office/drawing/2014/main" id="{67E975C1-33BD-4E72-A0C6-5D412CE3A29F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5003800" y="209181"/>
              <a:ext cx="4140200" cy="32529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797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3786188" y="1214438"/>
            <a:ext cx="5257800" cy="4525962"/>
          </a:xfrm>
        </p:spPr>
        <p:txBody>
          <a:bodyPr/>
          <a:lstStyle/>
          <a:p>
            <a:r>
              <a:rPr lang="ru-RU" sz="2400" dirty="0">
                <a:latin typeface="Century Schoolbook" pitchFamily="18" charset="0"/>
              </a:rPr>
              <a:t>Глаз человека способен различать детали объекта, отстоящие друг от друга не менее чем на 0,08 мм. </a:t>
            </a:r>
          </a:p>
          <a:p>
            <a:pPr>
              <a:buFont typeface="Arial" charset="0"/>
              <a:buNone/>
            </a:pPr>
            <a:endParaRPr lang="ru-RU" sz="2400" dirty="0">
              <a:latin typeface="Century Schoolbook" pitchFamily="18" charset="0"/>
            </a:endParaRPr>
          </a:p>
          <a:p>
            <a:r>
              <a:rPr lang="ru-RU" sz="2400" dirty="0">
                <a:latin typeface="Century Schoolbook" pitchFamily="18" charset="0"/>
              </a:rPr>
              <a:t>С помощью светового микроскопа можно видеть детали, расстояние между которыми составляет до 0,2 мкм.</a:t>
            </a:r>
          </a:p>
          <a:p>
            <a:pPr>
              <a:buFont typeface="Arial" charset="0"/>
              <a:buNone/>
            </a:pPr>
            <a:endParaRPr lang="ru-RU" sz="2400" dirty="0">
              <a:latin typeface="Century Schoolbook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57188"/>
            <a:ext cx="3282950" cy="24288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/>
          <p:nvPr/>
        </p:nvPicPr>
        <p:blipFill>
          <a:blip r:embed="rId3" cstate="print"/>
          <a:srcRect l="19512"/>
          <a:stretch>
            <a:fillRect/>
          </a:stretch>
        </p:blipFill>
        <p:spPr bwMode="auto">
          <a:xfrm>
            <a:off x="285750" y="3286125"/>
            <a:ext cx="3357563" cy="25717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3786188" y="1214438"/>
            <a:ext cx="5257800" cy="4525962"/>
          </a:xfrm>
        </p:spPr>
        <p:txBody>
          <a:bodyPr/>
          <a:lstStyle/>
          <a:p>
            <a:pPr>
              <a:buNone/>
            </a:pPr>
            <a:r>
              <a:rPr lang="ru-RU" sz="2000" dirty="0"/>
              <a:t>При исследовании документов и атрибутов таможенного обеспечения к микроскопам прибегают в тех случаях, когда увеличение, создаваемое лупой, - недостаточно. Микроскоп - это комбинация двух оптических систем (из одной или нескольких линз) - объектива и окуляра. Исследуемый объект или участок документа помещается вблизи переднего фокуса объектива, дающего действительное увеличенное перевёрнутое изображение, которое рассматривается с помощью окуляра, играющего роль лупы.</a:t>
            </a:r>
            <a:endParaRPr lang="ru-RU" sz="2000" dirty="0">
              <a:latin typeface="Century Schoolbook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l="19512"/>
          <a:stretch>
            <a:fillRect/>
          </a:stretch>
        </p:blipFill>
        <p:spPr bwMode="auto">
          <a:xfrm>
            <a:off x="251520" y="1214438"/>
            <a:ext cx="3357563" cy="34591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C9B8FF9A-2F06-4E6C-95B8-EC6B9D406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752" y="1124744"/>
            <a:ext cx="6347048" cy="3057203"/>
          </a:xfrm>
        </p:spPr>
        <p:txBody>
          <a:bodyPr/>
          <a:lstStyle/>
          <a:p>
            <a:r>
              <a:rPr lang="ru-RU" sz="1600" dirty="0"/>
              <a:t>В практике работы таможенных органов применяются в основном две модели миниатюрных микроскопов. Это - "</a:t>
            </a:r>
            <a:r>
              <a:rPr lang="ru-RU" sz="1600" dirty="0" err="1"/>
              <a:t>Минископ</a:t>
            </a:r>
            <a:r>
              <a:rPr lang="ru-RU" sz="1600" dirty="0"/>
              <a:t>", модель 1171, (торговая фирма Германии - "</a:t>
            </a:r>
            <a:r>
              <a:rPr lang="ru-RU" sz="1600" dirty="0" err="1"/>
              <a:t>Helling</a:t>
            </a:r>
            <a:r>
              <a:rPr lang="ru-RU" sz="1600" dirty="0"/>
              <a:t>"), внешний вид которого представлен на Рис.1.1. "</a:t>
            </a:r>
            <a:r>
              <a:rPr lang="ru-RU" sz="1600" dirty="0" err="1"/>
              <a:t>Минископ</a:t>
            </a:r>
            <a:r>
              <a:rPr lang="ru-RU" sz="1600" dirty="0"/>
              <a:t>" имеет 30-ти кратное увеличение, линейное поле зрения - 5мм, размеры - длина 125мм, диаметр 15мм, встроенной подсветки - не имеет. Корпус прибора представляет собой металлическую трубку, нижняя часть которой срезана и покрыта изнутри белой краской для повышения освещённости объекта за счёт отражения от неё падающего света.</a:t>
            </a:r>
            <a:br>
              <a:rPr lang="ru-RU" sz="1600" dirty="0"/>
            </a:br>
            <a:r>
              <a:rPr lang="ru-RU" sz="1600" dirty="0"/>
              <a:t>Освещение включается только тогда, когда пластмассовая трубка, где находятся источники питания, наклоняется на определённый угол относительно оптической оси микроскопа в месте её стыковки с цилиндром-корпусом, где установлен микро выключатель. Для фокусировки наблюдаемого изображения используется фокусирующее кольцо.</a:t>
            </a:r>
          </a:p>
        </p:txBody>
      </p:sp>
      <p:pic>
        <p:nvPicPr>
          <p:cNvPr id="1030" name="Picture 6" descr="2057_html_d22417a.png (210×277)">
            <a:extLst>
              <a:ext uri="{FF2B5EF4-FFF2-40B4-BE49-F238E27FC236}">
                <a16:creationId xmlns:a16="http://schemas.microsoft.com/office/drawing/2014/main" id="{CE8C9D08-AD37-42F8-85F0-5BDEF5411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2000250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52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D946352-B574-4D54-BFB3-76C320AA2459}"/>
              </a:ext>
            </a:extLst>
          </p:cNvPr>
          <p:cNvSpPr/>
          <p:nvPr/>
        </p:nvSpPr>
        <p:spPr>
          <a:xfrm>
            <a:off x="3672408" y="848901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исследовании документов "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Минископ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" устанавливается перпендикулярно плоскости объекта срезом трубки в сторону света, причём нижний край его устанавливается так, чтобы продольная ось симметрии прибора проходила через центр исследуемой зоны документа. При этом будет наблюдаться увеличенное в 30 раз перевёрнутое изображение наблюдаемого участка.</a:t>
            </a:r>
            <a:r>
              <a:rPr lang="ru-RU" sz="1600" dirty="0"/>
              <a:t> Освещение включается только тогда, когда пластмассовая трубка, где находятся источники питания, наклоняется на определённый угол относительно оптической оси микроскопа в месте её стыковки с цилиндром-корпусом, где установлен </a:t>
            </a:r>
            <a:r>
              <a:rPr lang="ru-RU" sz="1600" dirty="0" err="1"/>
              <a:t>микровыключатель</a:t>
            </a:r>
            <a:r>
              <a:rPr lang="ru-RU" sz="1600" dirty="0"/>
              <a:t>. Для фокусировки наблюдаемого изображения используется фокусирующее кольцо.</a:t>
            </a:r>
            <a:endPara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2052" name="Picture 4" descr="3d1123519434bcbb5f76e7b79cc81b44.png (400×400)">
            <a:extLst>
              <a:ext uri="{FF2B5EF4-FFF2-40B4-BE49-F238E27FC236}">
                <a16:creationId xmlns:a16="http://schemas.microsoft.com/office/drawing/2014/main" id="{16BBC8A2-8ABD-4ABE-8DC3-74ADA59A5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3227"/>
            <a:ext cx="3672408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1735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356</Words>
  <Application>Microsoft Macintosh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Schoolbook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Microsoft Office User</cp:lastModifiedBy>
  <cp:revision>44</cp:revision>
  <dcterms:created xsi:type="dcterms:W3CDTF">2009-12-06T10:37:28Z</dcterms:created>
  <dcterms:modified xsi:type="dcterms:W3CDTF">2021-02-23T12:29:56Z</dcterms:modified>
</cp:coreProperties>
</file>