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63" r:id="rId6"/>
    <p:sldId id="265" r:id="rId7"/>
    <p:sldId id="266" r:id="rId8"/>
    <p:sldId id="267" r:id="rId9"/>
    <p:sldId id="269" r:id="rId10"/>
    <p:sldId id="270" r:id="rId11"/>
    <p:sldId id="271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3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2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8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6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1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1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B4BE4-C2C8-4BB0-9B59-0A3A51065578}" type="datetimeFigureOut">
              <a:rPr lang="ru-RU" smtClean="0"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187F-79A1-4078-AC37-77A7BFF15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сапфи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21" y="3042513"/>
            <a:ext cx="4997544" cy="35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208" y="0"/>
            <a:ext cx="9144000" cy="2053087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Поиск и методы диагностики драгоценных металлов и камней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1653" y="448573"/>
            <a:ext cx="77638" cy="171745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3FFF0103-AB95-D848-BD41-EDEBD5082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3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792482" y="563590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4375" y="539562"/>
            <a:ext cx="9144000" cy="80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Приборы для исследования оптических характеристик драгоценных камней: рефрактометр </a:t>
            </a:r>
            <a:r>
              <a:rPr lang="en-US" sz="2800" b="1" dirty="0"/>
              <a:t>KRUSS ER6010 </a:t>
            </a:r>
            <a:endParaRPr lang="ru-RU" sz="28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92481" y="1679404"/>
            <a:ext cx="10827299" cy="189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Принцип действия прибора </a:t>
            </a:r>
            <a:r>
              <a:rPr lang="en-US" sz="1800" dirty="0"/>
              <a:t>KRUSS ER6010 </a:t>
            </a:r>
            <a:r>
              <a:rPr lang="ru-RU" sz="1800" dirty="0"/>
              <a:t>основан на явлении полного внутреннего отражения света при прохождении его из более плотной среды в менее плотную. </a:t>
            </a:r>
          </a:p>
          <a:p>
            <a:pPr marL="0" indent="0">
              <a:buNone/>
            </a:pPr>
            <a:r>
              <a:rPr lang="ru-RU" sz="1800" dirty="0"/>
              <a:t>Также используется полярископ.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35" y="3371580"/>
            <a:ext cx="5961481" cy="30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792482" y="563590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4375" y="539562"/>
            <a:ext cx="10158206" cy="80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Диагностика драгоценных камней по </a:t>
            </a:r>
            <a:r>
              <a:rPr lang="ru-RU" sz="2800" b="1" dirty="0" err="1"/>
              <a:t>температуропроводности</a:t>
            </a:r>
            <a:r>
              <a:rPr lang="ru-RU" sz="2800" b="1" dirty="0"/>
              <a:t> и на основе </a:t>
            </a:r>
            <a:r>
              <a:rPr lang="ru-RU" sz="2800" b="1" dirty="0" err="1"/>
              <a:t>рамановской</a:t>
            </a:r>
            <a:r>
              <a:rPr lang="ru-RU" sz="2800" b="1" dirty="0"/>
              <a:t> спектрометрии </a:t>
            </a:r>
            <a:endParaRPr lang="ru-RU" sz="28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92481" y="1679404"/>
            <a:ext cx="10827299" cy="189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Исследование по </a:t>
            </a:r>
            <a:r>
              <a:rPr lang="ru-RU" sz="1800" dirty="0" err="1"/>
              <a:t>температуропроводности</a:t>
            </a:r>
            <a:r>
              <a:rPr lang="ru-RU" sz="1800" dirty="0"/>
              <a:t> проводится с помощью таких приборов как «Клио </a:t>
            </a:r>
            <a:r>
              <a:rPr lang="ru-RU" sz="1800" dirty="0" err="1"/>
              <a:t>Даймонд</a:t>
            </a:r>
            <a:r>
              <a:rPr lang="ru-RU" sz="1800" dirty="0"/>
              <a:t>», «КАРАТ», «ДЕЛЬТА-1».</a:t>
            </a:r>
          </a:p>
          <a:p>
            <a:pPr marL="0" indent="0">
              <a:buNone/>
            </a:pPr>
            <a:r>
              <a:rPr lang="ru-RU" sz="1800" dirty="0" err="1"/>
              <a:t>Рамановская</a:t>
            </a:r>
            <a:r>
              <a:rPr lang="ru-RU" sz="1800" dirty="0"/>
              <a:t> спектроскопия проводится с помощью портативного прибора идентификации драгоценных камней «Контроль».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21" y="3271478"/>
            <a:ext cx="3790950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80" y="3055591"/>
            <a:ext cx="4603091" cy="32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2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792482" y="563590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4375" y="539562"/>
            <a:ext cx="10158206" cy="80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Таможенный контроль драгоценных металлов и камней в условиях современных торговых отношений</a:t>
            </a:r>
            <a:endParaRPr lang="ru-RU" sz="28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815341" y="1576616"/>
            <a:ext cx="10818674" cy="189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Вопрос о таможенном контроле драгоценных металлов и камней в настоящее время становится все более актуальным.</a:t>
            </a:r>
          </a:p>
          <a:p>
            <a:pPr marL="0" indent="0">
              <a:buNone/>
            </a:pPr>
            <a:r>
              <a:rPr lang="ru-RU" sz="1800" dirty="0"/>
              <a:t>Так в 2020 году не смотря на сокращение товарооборота с большинством стран, движение товаров между Россией и Великобританией напротив возросло, за счет увеличения поставок драгоценных металлов и камней, что стало экспортным открытием, которое в будущем позволит снижать зависимость российской экономики от классического сырьевого экспорта.</a:t>
            </a:r>
          </a:p>
        </p:txBody>
      </p:sp>
      <p:sp>
        <p:nvSpPr>
          <p:cNvPr id="2" name="AutoShape 2" descr="Картинки по запросу &quot;драгоценные кам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&quot;драгоценные кам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94" y="3856007"/>
            <a:ext cx="6381733" cy="270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5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49" y="1561381"/>
            <a:ext cx="10665460" cy="28467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/>
              <a:t>Для обнаружения драгоценных металлов и ювелирных изделий используются портативные металлодетекторы общего назначения и бесконтактные системы персонального досмотра.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815340" y="519022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0254" y="596798"/>
            <a:ext cx="9144000" cy="62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Поиск драгоценных камней и металлов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54" y="3106468"/>
            <a:ext cx="5724229" cy="2905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90" y="3709490"/>
            <a:ext cx="32575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9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340" y="2018581"/>
            <a:ext cx="10665460" cy="388272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000" dirty="0"/>
              <a:t>Оценка по пробирному камню; </a:t>
            </a:r>
          </a:p>
          <a:p>
            <a:pPr algn="just">
              <a:lnSpc>
                <a:spcPct val="110000"/>
              </a:lnSpc>
            </a:pPr>
            <a:r>
              <a:rPr lang="ru-RU" sz="2000" dirty="0"/>
              <a:t>Электрохимический метод диагностики;</a:t>
            </a:r>
          </a:p>
          <a:p>
            <a:pPr algn="just">
              <a:lnSpc>
                <a:spcPct val="110000"/>
              </a:lnSpc>
            </a:pPr>
            <a:r>
              <a:rPr lang="ru-RU" sz="2000" dirty="0"/>
              <a:t>Индукционный метод;</a:t>
            </a:r>
          </a:p>
          <a:p>
            <a:pPr algn="just">
              <a:lnSpc>
                <a:spcPct val="110000"/>
              </a:lnSpc>
            </a:pPr>
            <a:r>
              <a:rPr lang="ru-RU" sz="2000" dirty="0"/>
              <a:t>Метод рентгенофлюоресцентного анализа.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815340" y="519022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0254" y="596798"/>
            <a:ext cx="9144000" cy="62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Методы исследования драгоценных металлов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85" y="2855344"/>
            <a:ext cx="4517020" cy="31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8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340" y="1768415"/>
            <a:ext cx="10665460" cy="284671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/>
              <a:t>Рентгеноспектральный микроанализ;</a:t>
            </a:r>
          </a:p>
          <a:p>
            <a:pPr algn="just">
              <a:lnSpc>
                <a:spcPct val="100000"/>
              </a:lnSpc>
            </a:pPr>
            <a:r>
              <a:rPr lang="ru-RU" sz="2000" dirty="0" err="1"/>
              <a:t>Рамановская</a:t>
            </a:r>
            <a:r>
              <a:rPr lang="ru-RU" sz="2000" dirty="0"/>
              <a:t> спектроскопия;</a:t>
            </a:r>
          </a:p>
          <a:p>
            <a:pPr algn="just">
              <a:lnSpc>
                <a:spcPct val="100000"/>
              </a:lnSpc>
            </a:pPr>
            <a:r>
              <a:rPr lang="ru-RU" sz="2000" dirty="0"/>
              <a:t>Электронный Парамагнитный Резонанс; </a:t>
            </a:r>
          </a:p>
          <a:p>
            <a:pPr algn="just">
              <a:lnSpc>
                <a:spcPct val="100000"/>
              </a:lnSpc>
            </a:pPr>
            <a:r>
              <a:rPr lang="ru-RU" sz="2000" dirty="0"/>
              <a:t>Люминесцентная спектрофотометрия; </a:t>
            </a:r>
          </a:p>
          <a:p>
            <a:pPr algn="just">
              <a:lnSpc>
                <a:spcPct val="100000"/>
              </a:lnSpc>
            </a:pPr>
            <a:r>
              <a:rPr lang="ru-RU" sz="2000" dirty="0"/>
              <a:t>Рентгеноструктурный (монокристальный) анализ;</a:t>
            </a:r>
          </a:p>
          <a:p>
            <a:pPr algn="just">
              <a:lnSpc>
                <a:spcPct val="100000"/>
              </a:lnSpc>
            </a:pPr>
            <a:r>
              <a:rPr lang="ru-RU" sz="2000" dirty="0"/>
              <a:t>Оптическая и электронная спектроскопия. </a:t>
            </a:r>
          </a:p>
          <a:p>
            <a:pPr algn="just">
              <a:lnSpc>
                <a:spcPct val="100000"/>
              </a:lnSpc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815340" y="519022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0254" y="596798"/>
            <a:ext cx="9144000" cy="62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Методы исследования драгоценных камней </a:t>
            </a:r>
          </a:p>
        </p:txBody>
      </p:sp>
      <p:pic>
        <p:nvPicPr>
          <p:cNvPr id="5128" name="Picture 8" descr="https://o.remove.bg/downloads/2e4605aa-889b-4970-83a1-8c6e8d712368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70" y="4354176"/>
            <a:ext cx="5715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4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" y="519022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4375" y="494994"/>
            <a:ext cx="9144000" cy="80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Технические средства идентификации драгоценных металлов:</a:t>
            </a:r>
          </a:p>
          <a:p>
            <a:r>
              <a:rPr lang="ru-RU" sz="2800" b="1" dirty="0"/>
              <a:t>Детектор «Проба-М» и Детектор «Карат»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876" y="3684458"/>
            <a:ext cx="3848059" cy="2380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1" y="3511931"/>
            <a:ext cx="3080779" cy="2888870"/>
          </a:xfrm>
          <a:prstGeom prst="rect">
            <a:avLst/>
          </a:prstGeom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92481" y="1607206"/>
            <a:ext cx="10896311" cy="16018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/>
              <a:t>Принцип работы </a:t>
            </a:r>
            <a:r>
              <a:rPr lang="ru-RU" sz="1800" b="1" dirty="0"/>
              <a:t>детектора «Проба-М» </a:t>
            </a:r>
            <a:r>
              <a:rPr lang="ru-RU" sz="1800" dirty="0"/>
              <a:t>— </a:t>
            </a:r>
            <a:r>
              <a:rPr lang="ru-RU" sz="1800" u="sng" dirty="0"/>
              <a:t>электрохимический</a:t>
            </a:r>
            <a:r>
              <a:rPr lang="ru-RU" sz="1800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b="1" dirty="0"/>
              <a:t>Детектор «Карат» </a:t>
            </a:r>
            <a:r>
              <a:rPr lang="ru-RU" sz="1800" dirty="0"/>
              <a:t>работает по тому же принципу, что и детектор «Проба-М», но кроме визуальной индикации снабжён звуковой индикацией.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35" y="3511930"/>
            <a:ext cx="4174287" cy="3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" y="519022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4375" y="539562"/>
            <a:ext cx="9144000" cy="80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Приборы для идентификации монет, драгоценных металлов и сплавов: прибор серии «</a:t>
            </a:r>
            <a:r>
              <a:rPr lang="ru-RU" sz="2800" b="1" dirty="0" err="1"/>
              <a:t>ДеМон</a:t>
            </a:r>
            <a:r>
              <a:rPr lang="ru-RU" sz="2800" b="1" dirty="0"/>
              <a:t>»  и  «</a:t>
            </a:r>
            <a:r>
              <a:rPr lang="en-US" sz="2800" b="1" dirty="0"/>
              <a:t>Gold Detector» </a:t>
            </a:r>
            <a:endParaRPr lang="ru-RU" sz="2800" b="1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815340" y="1900504"/>
            <a:ext cx="10896311" cy="16018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b="1" dirty="0"/>
              <a:t>Приборы серии «</a:t>
            </a:r>
            <a:r>
              <a:rPr lang="ru-RU" sz="1800" b="1" dirty="0" err="1"/>
              <a:t>ДеМон</a:t>
            </a:r>
            <a:r>
              <a:rPr lang="ru-RU" sz="1800" b="1" dirty="0"/>
              <a:t>» </a:t>
            </a:r>
            <a:r>
              <a:rPr lang="ru-RU" sz="1800" dirty="0"/>
              <a:t>помогают выявлять неоднородность сплава при измерении в нескольких точках.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dirty="0"/>
              <a:t>Детектор золота «</a:t>
            </a:r>
            <a:r>
              <a:rPr lang="en-US" sz="1800" b="1" dirty="0"/>
              <a:t>Gold Detector</a:t>
            </a:r>
            <a:r>
              <a:rPr lang="ru-RU" sz="1800" b="1" dirty="0"/>
              <a:t>»</a:t>
            </a:r>
            <a:r>
              <a:rPr lang="ru-RU" sz="1800" dirty="0"/>
              <a:t>  позволяет установить наличие покрытия и оценить его толщину.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53" y="3893001"/>
            <a:ext cx="4828335" cy="2545169"/>
          </a:xfrm>
          <a:prstGeom prst="rect">
            <a:avLst/>
          </a:prstGeom>
        </p:spPr>
      </p:pic>
      <p:pic>
        <p:nvPicPr>
          <p:cNvPr id="2050" name="Picture 2" descr="https://o.remove.bg/downloads/deae0633-130f-4927-a325-55b90e018fb7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75" y="3731985"/>
            <a:ext cx="5995058" cy="28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0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10" y="2363637"/>
            <a:ext cx="3676113" cy="2985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H="1">
            <a:off x="792482" y="563590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4375" y="539562"/>
            <a:ext cx="9144000" cy="80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Система неразрушающего контроля слитков золота</a:t>
            </a:r>
            <a:r>
              <a:rPr lang="ru-RU" sz="2800" dirty="0"/>
              <a:t> 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92482" y="1808800"/>
            <a:ext cx="6967428" cy="4612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Контроль слитков проводится в несколько этапов:</a:t>
            </a:r>
          </a:p>
          <a:p>
            <a:r>
              <a:rPr lang="ru-RU" sz="1800" dirty="0"/>
              <a:t>1. </a:t>
            </a:r>
            <a:r>
              <a:rPr lang="ru-RU" sz="1800" u="sng" dirty="0"/>
              <a:t>Визуальный осмотр</a:t>
            </a:r>
            <a:r>
              <a:rPr lang="ru-RU" sz="1800" dirty="0"/>
              <a:t> с помощью специальной лупы с подсветкой, замер слитка с помощью штангенциркуля и микрометра и расчет его условной плотности позволяют отбраковать грубые подделки. </a:t>
            </a:r>
          </a:p>
          <a:p>
            <a:r>
              <a:rPr lang="ru-RU" sz="1800" dirty="0"/>
              <a:t>2. </a:t>
            </a:r>
            <a:r>
              <a:rPr lang="ru-RU" sz="1800" u="sng" dirty="0"/>
              <a:t>Электрохимическое исследование</a:t>
            </a:r>
            <a:r>
              <a:rPr lang="ru-RU" sz="1800" dirty="0"/>
              <a:t> с помощью детектора позволяет выявить слитки с возможными отклонениями состава сплава слитка от паспортного значения. </a:t>
            </a:r>
          </a:p>
          <a:p>
            <a:r>
              <a:rPr lang="ru-RU" sz="1800" dirty="0"/>
              <a:t>3. </a:t>
            </a:r>
            <a:r>
              <a:rPr lang="ru-RU" sz="1800" u="sng" dirty="0"/>
              <a:t>Ультразвуковой контроль</a:t>
            </a:r>
            <a:r>
              <a:rPr lang="ru-RU" sz="1800" dirty="0"/>
              <a:t> проводится для обнаружения подделок, в которых слой золота любой толщины покрывает внутренний слой любого другого металла.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8852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792482" y="563590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4375" y="539562"/>
            <a:ext cx="9144000" cy="80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Рентгенофлуоресцентные приборы: «ПРИМ-1РМ»  </a:t>
            </a:r>
            <a:endParaRPr lang="ru-RU" sz="28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92481" y="1679404"/>
            <a:ext cx="10827299" cy="1486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«ПРИМ-1РМ» стал поступать на вооружение в таможенные органы с 2003 года. </a:t>
            </a:r>
          </a:p>
          <a:p>
            <a:pPr marL="0" indent="0">
              <a:buNone/>
            </a:pPr>
            <a:r>
              <a:rPr lang="ru-RU" sz="1800" dirty="0"/>
              <a:t>Его основное отличие от прибора предыдущего поколения — замена естественного источника радиоактивного излучения на искусственный на основе рентгеновской трубки.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1" y="3294806"/>
            <a:ext cx="6058618" cy="2863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79" y="2588889"/>
            <a:ext cx="4773104" cy="36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2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28" y="3573465"/>
            <a:ext cx="4930742" cy="27010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H="1">
            <a:off x="792482" y="563590"/>
            <a:ext cx="45719" cy="785280"/>
          </a:xfrm>
          <a:prstGeom prst="rect">
            <a:avLst/>
          </a:prstGeom>
          <a:solidFill>
            <a:srgbClr val="676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4375" y="539562"/>
            <a:ext cx="9144000" cy="80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Рентгенофлуоресцентные приборы: «МАГНИЙ-1», «Призма-М»  и «</a:t>
            </a:r>
            <a:r>
              <a:rPr lang="ru-RU" sz="2800" b="1" dirty="0" err="1"/>
              <a:t>МетЭксперт</a:t>
            </a:r>
            <a:r>
              <a:rPr lang="ru-RU" sz="2800" b="1" dirty="0"/>
              <a:t>»</a:t>
            </a:r>
            <a:endParaRPr lang="ru-RU" sz="28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92481" y="1679404"/>
            <a:ext cx="10827299" cy="189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/>
              <a:t>«МАГНИЙ-1» </a:t>
            </a:r>
            <a:r>
              <a:rPr lang="ru-RU" sz="1800" dirty="0"/>
              <a:t>предназначен для многоэлементного анализа металлов, сплавов, включая алюминиевые и магниевые, и изделий на их основе.</a:t>
            </a:r>
          </a:p>
          <a:p>
            <a:pPr marL="0" indent="0">
              <a:buNone/>
            </a:pPr>
            <a:r>
              <a:rPr lang="ru-RU" sz="1800" u="sng" dirty="0"/>
              <a:t>«Призма-М» </a:t>
            </a:r>
            <a:r>
              <a:rPr lang="ru-RU" sz="1800" dirty="0"/>
              <a:t>адаптирован для высокоточного определения содержания родия, иридия, рутения, палладия и других легирующих элементов в ювелирных сплавах.</a:t>
            </a:r>
          </a:p>
          <a:p>
            <a:pPr marL="0" indent="0">
              <a:buNone/>
            </a:pPr>
            <a:r>
              <a:rPr lang="ru-RU" sz="1800" u="sng" dirty="0"/>
              <a:t>«</a:t>
            </a:r>
            <a:r>
              <a:rPr lang="ru-RU" sz="1800" u="sng" dirty="0" err="1"/>
              <a:t>МетЭксперт</a:t>
            </a:r>
            <a:r>
              <a:rPr lang="ru-RU" sz="1800" u="sng" dirty="0"/>
              <a:t>» </a:t>
            </a:r>
            <a:r>
              <a:rPr lang="ru-RU" sz="1800" dirty="0"/>
              <a:t>используется также при таможенном контроле отходов, перемещаемых через таможенную границу ЕАЭС.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46" y="4218317"/>
            <a:ext cx="3724019" cy="2056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631" y="3719038"/>
            <a:ext cx="3461260" cy="24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93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531</Words>
  <Application>Microsoft Macintosh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Поиск и методы диагностики драгоценных металлов и камней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Технические средства наложения атрибутов таможенного обеспечения и определения их целостности</dc:title>
  <dc:creator>Учетная запись Майкрософт</dc:creator>
  <cp:lastModifiedBy>Microsoft Office User</cp:lastModifiedBy>
  <cp:revision>50</cp:revision>
  <dcterms:created xsi:type="dcterms:W3CDTF">2021-02-11T22:46:23Z</dcterms:created>
  <dcterms:modified xsi:type="dcterms:W3CDTF">2021-02-23T12:39:08Z</dcterms:modified>
</cp:coreProperties>
</file>