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6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09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3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01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33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9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0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5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7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F131-BA0A-4004-A971-871891F02FA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815A-12B8-4ABD-8EC4-B271C13EB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90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ti.ru/" TargetMode="External"/><Relationship Id="rId2" Type="http://schemas.openxmlformats.org/officeDocument/2006/relationships/hyperlink" Target="https://regulaforens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80537" y="457021"/>
            <a:ext cx="9144000" cy="216602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spc="300" dirty="0" smtClean="0">
                <a:latin typeface="+mn-lt"/>
              </a:rPr>
              <a:t>Применение свойств люминесценции при проведении таможенного</a:t>
            </a:r>
            <a:br>
              <a:rPr lang="ru-RU" sz="4000" b="1" spc="300" dirty="0" smtClean="0">
                <a:latin typeface="+mn-lt"/>
              </a:rPr>
            </a:br>
            <a:r>
              <a:rPr lang="ru-RU" sz="4000" b="1" spc="300" dirty="0" smtClean="0">
                <a:latin typeface="+mn-lt"/>
              </a:rPr>
              <a:t>контроля</a:t>
            </a:r>
          </a:p>
        </p:txBody>
      </p:sp>
      <p:pic>
        <p:nvPicPr>
          <p:cNvPr id="2056" name="Picture 8" descr="https://o.remove.bg/downloads/bc634710-9597-4bfc-9d30-9c440172ac3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6686" y="2973529"/>
            <a:ext cx="3160098" cy="33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5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30734"/>
            <a:ext cx="5519469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900" u="sng" dirty="0" smtClean="0"/>
              <a:t>Люминесценци</a:t>
            </a:r>
            <a:r>
              <a:rPr lang="ru-RU" sz="1900" dirty="0" smtClean="0"/>
              <a:t>я – нетепловое свечение вещества, происходящее после поглощения им энергии возбуждения.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dirty="0" smtClean="0"/>
              <a:t>Световое излучение не является результатом нагревания материала выше комнатной температуры, поэтому его называют </a:t>
            </a:r>
            <a:r>
              <a:rPr lang="ru-RU" sz="1900" u="sng" dirty="0" smtClean="0"/>
              <a:t>холодным светом</a:t>
            </a:r>
            <a:r>
              <a:rPr lang="ru-RU" sz="1900" dirty="0" smtClean="0"/>
              <a:t>.</a:t>
            </a:r>
            <a:endParaRPr lang="ru-RU" sz="19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dirty="0" smtClean="0"/>
              <a:t>Вещества, способные генерировать свечение люминесценции, называют </a:t>
            </a:r>
            <a:r>
              <a:rPr lang="ru-RU" sz="1900" u="sng" dirty="0" smtClean="0"/>
              <a:t>люминофорами</a:t>
            </a:r>
            <a:r>
              <a:rPr lang="ru-RU" sz="1900" dirty="0" smtClean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900" dirty="0" smtClean="0"/>
              <a:t>Люминофоры бывают </a:t>
            </a:r>
            <a:r>
              <a:rPr lang="ru-RU" sz="1900" u="sng" dirty="0" smtClean="0"/>
              <a:t>неорганическими (фосфоры) </a:t>
            </a:r>
            <a:r>
              <a:rPr lang="ru-RU" sz="1900" dirty="0" smtClean="0"/>
              <a:t>и </a:t>
            </a:r>
            <a:r>
              <a:rPr lang="ru-RU" sz="1900" u="sng" dirty="0" smtClean="0"/>
              <a:t>органическими</a:t>
            </a:r>
            <a:r>
              <a:rPr lang="ru-RU" sz="1900" dirty="0" smtClean="0"/>
              <a:t> (органолюминофоры).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199" y="527788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300" dirty="0" smtClean="0">
                <a:latin typeface="+mn-lt"/>
              </a:rPr>
              <a:t>Что такое люминесценция?</a:t>
            </a:r>
            <a:endParaRPr lang="ru-RU" sz="2800" b="1" spc="300" dirty="0"/>
          </a:p>
        </p:txBody>
      </p:sp>
      <p:pic>
        <p:nvPicPr>
          <p:cNvPr id="1026" name="Picture 2" descr="Картинки по запросу &quot;люминофо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403" y="1699853"/>
            <a:ext cx="4661934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7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316" y="158399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Люминофоры используются при изготовлении ценных бумаг для создания люминесцентной защиты, которая представляет собой </a:t>
            </a:r>
            <a:r>
              <a:rPr lang="ru-RU" sz="2000" u="sng" dirty="0" smtClean="0"/>
              <a:t>совокупность люминесцирующих элементов</a:t>
            </a:r>
            <a:r>
              <a:rPr lang="ru-RU" sz="2000" dirty="0" smtClean="0"/>
              <a:t>, входящих в составные части документа. </a:t>
            </a:r>
          </a:p>
          <a:p>
            <a:pPr marL="0" indent="0" algn="just">
              <a:buNone/>
            </a:pPr>
            <a:r>
              <a:rPr lang="ru-RU" sz="2000" dirty="0" smtClean="0"/>
              <a:t>Люминесценция используется при изготовлении документов, удостоверяющих личность, виз, банкнот, акцизных марок, таким образом, представляя собой явление, активно применяемое при таможенном контроле.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5040" y="41564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300" dirty="0" smtClean="0">
                <a:latin typeface="+mn-lt"/>
              </a:rPr>
              <a:t>Люминесцентная защита документов</a:t>
            </a:r>
            <a:endParaRPr lang="ru-RU" sz="2800" b="1" spc="300" dirty="0"/>
          </a:p>
        </p:txBody>
      </p:sp>
      <p:pic>
        <p:nvPicPr>
          <p:cNvPr id="6148" name="Picture 4" descr="https://regulaforensics.com/images/knowledge_hub/glossary_documents/UV_FLUORESCENT_INK/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92" y="4109765"/>
            <a:ext cx="2891771" cy="20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regulaforensics.com/images/knowledge_hub/glossary_documents/VISA/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669" y="4109765"/>
            <a:ext cx="2784421" cy="20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&quot;бесцветные волокна, окрашенные бумажные диски (конфетти), защитные нити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116" y="4297032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2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21" y="1561738"/>
            <a:ext cx="1035888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u="sng" dirty="0" smtClean="0"/>
              <a:t>УФ-люминесцентная краска </a:t>
            </a:r>
            <a:r>
              <a:rPr lang="ru-RU" sz="2000" dirty="0" smtClean="0"/>
              <a:t>– краска, не видимая невооруженным глазом и содержащая цветные люминофоры, которые преобразуют ультрафиолетовый свет в люминесцентное излучение различных цветов.</a:t>
            </a:r>
          </a:p>
          <a:p>
            <a:pPr marL="0" indent="0" algn="just">
              <a:buNone/>
            </a:pPr>
            <a:r>
              <a:rPr lang="ru-RU" sz="2000" dirty="0" smtClean="0"/>
              <a:t>Также применяют </a:t>
            </a:r>
            <a:r>
              <a:rPr lang="ru-RU" sz="2000" u="sng" dirty="0" smtClean="0"/>
              <a:t>ИК-люминесцентные и ИК-метамерные краски</a:t>
            </a:r>
            <a:r>
              <a:rPr lang="ru-RU" sz="2000" dirty="0" smtClean="0"/>
              <a:t>, содержащие пигменты, люминесценция которых визуализируется в невидимой инфракрасной зоне в виде ярких светлых изображений на темном фоне.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5040" y="41564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300" dirty="0">
                <a:latin typeface="+mn-lt"/>
              </a:rPr>
              <a:t>УФ-люминесцентные и </a:t>
            </a:r>
            <a:r>
              <a:rPr lang="ru-RU" sz="2800" b="1" spc="300" dirty="0" smtClean="0">
                <a:latin typeface="+mn-lt"/>
              </a:rPr>
              <a:t>ИК-люминесцентные краски</a:t>
            </a:r>
            <a:endParaRPr lang="ru-RU" sz="2800" b="1" spc="300" dirty="0"/>
          </a:p>
        </p:txBody>
      </p:sp>
      <p:pic>
        <p:nvPicPr>
          <p:cNvPr id="7170" name="Picture 2" descr="https://regulaforensics.com/images/knowledge_hub/glossary_documents/SECURITY_THREAD/1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410" y="3864634"/>
            <a:ext cx="465826" cy="25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regulaforensics.com/images/knowledge_hub/glossary_documents/PLANCHETTES/3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660" y="4035456"/>
            <a:ext cx="1713206" cy="21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egulaforensics.com/images/knowledge_hub/glossary_documents/UV_FLUORESCENT_HI_LITES/2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425" y="4035455"/>
            <a:ext cx="2477010" cy="21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regulaforensics.com/images/knowledge_hub/glossary_documents/IR_FLUORESCENT_INKS/4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1804" y="3737407"/>
            <a:ext cx="2027313" cy="27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regulaforensics.com/images/knowledge_hub/glossary_documents/STITCHING_THREAD/7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134" y="3677458"/>
            <a:ext cx="647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83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040" y="2370502"/>
            <a:ext cx="567043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/>
              <a:t>В деятельности таможенных органов также используются специальные меточные средства, которые представляют собой </a:t>
            </a:r>
            <a:r>
              <a:rPr lang="ru-RU" sz="2000" u="sng" dirty="0" smtClean="0"/>
              <a:t>наборы люминесцирующих под воздействием УФ-излучения составов</a:t>
            </a:r>
            <a:r>
              <a:rPr lang="ru-RU" sz="2000" dirty="0" smtClean="0"/>
              <a:t> и средств постановки с их помощью контрольных знаков или линий (меток).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5040" y="41564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300" dirty="0" smtClean="0">
                <a:latin typeface="+mn-lt"/>
              </a:rPr>
              <a:t>Меточные </a:t>
            </a:r>
            <a:r>
              <a:rPr lang="ru-RU" sz="2800" b="1" spc="300" dirty="0">
                <a:latin typeface="+mn-lt"/>
              </a:rPr>
              <a:t>средства </a:t>
            </a:r>
            <a:r>
              <a:rPr lang="ru-RU" sz="2800" b="1" spc="300" dirty="0" smtClean="0">
                <a:latin typeface="+mn-lt"/>
              </a:rPr>
              <a:t>в </a:t>
            </a:r>
            <a:r>
              <a:rPr lang="ru-RU" sz="2800" b="1" spc="300" dirty="0">
                <a:latin typeface="+mn-lt"/>
              </a:rPr>
              <a:t>деятельности таможенных органов </a:t>
            </a:r>
            <a:endParaRPr lang="ru-RU" sz="2800" b="1" spc="300" dirty="0"/>
          </a:p>
        </p:txBody>
      </p:sp>
      <p:pic>
        <p:nvPicPr>
          <p:cNvPr id="3074" name="Picture 2" descr="https://o.remove.bg/downloads/85f7b89a-a0d7-4832-9922-14ce07362fd7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9666">
            <a:off x="7211683" y="2077204"/>
            <a:ext cx="4229399" cy="38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36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947" y="2264712"/>
            <a:ext cx="583864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/>
              <a:t>Это </a:t>
            </a:r>
            <a:r>
              <a:rPr lang="ru-RU" sz="2000" u="sng" dirty="0" smtClean="0"/>
              <a:t>аэрозольный дозатор</a:t>
            </a:r>
            <a:r>
              <a:rPr lang="ru-RU" sz="2000" dirty="0" smtClean="0"/>
              <a:t>, который используется для выявления фактов несанкционированного доступа к различным документам и предметам, а также проникновения в охраняемые помещения.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/>
              <a:t>В качестве маркера используется люминесцентное вещество, </a:t>
            </a:r>
            <a:r>
              <a:rPr lang="ru-RU" sz="2000" u="sng" dirty="0" smtClean="0"/>
              <a:t>обладающее повышенной адгезией                    к кожному покрову человека</a:t>
            </a:r>
            <a:r>
              <a:rPr lang="ru-RU" sz="2000" dirty="0" smtClean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0947" y="808125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pc="300" dirty="0" smtClean="0">
                <a:latin typeface="+mn-lt"/>
              </a:rPr>
              <a:t>Люминесцентный маркер «</a:t>
            </a:r>
            <a:r>
              <a:rPr lang="ru-RU" sz="2700" b="1" spc="300" dirty="0">
                <a:latin typeface="+mn-lt"/>
              </a:rPr>
              <a:t>ИСКРА»</a:t>
            </a:r>
          </a:p>
        </p:txBody>
      </p:sp>
      <p:pic>
        <p:nvPicPr>
          <p:cNvPr id="1026" name="Picture 2" descr="https://o.remove.bg/downloads/d6916eaa-c7f3-4d54-9720-28d885d3c860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8007" y="2074069"/>
            <a:ext cx="4091377" cy="51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.remove.bg/downloads/937c019e-caf9-40b2-8729-8c20e1e707eb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3932" y="3613920"/>
            <a:ext cx="2014987" cy="29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4727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/>
              <a:t>Специальным меточным средством повышенной защищенности является </a:t>
            </a:r>
            <a:r>
              <a:rPr lang="ru-RU" sz="2000" dirty="0"/>
              <a:t>Препарат </a:t>
            </a:r>
            <a:r>
              <a:rPr lang="ru-RU" sz="2000" dirty="0" smtClean="0"/>
              <a:t>«Б-1» (порошок), который </a:t>
            </a:r>
            <a:r>
              <a:rPr lang="ru-RU" sz="2000" u="sng" dirty="0" smtClean="0"/>
              <a:t>предназначен для выявления фактов несанкционированного доступа</a:t>
            </a:r>
            <a:r>
              <a:rPr lang="ru-RU" sz="2000" dirty="0" smtClean="0"/>
              <a:t>, а также случаев хищения. 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0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/>
              <a:t>Может наноситься на внутреннюю поверхность кошельков, денежные знаки, документы, коробки, бандероли, а также другие предметы с пористой и шероховатой поверхностью.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1053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pc="300" dirty="0" smtClean="0">
                <a:latin typeface="+mn-lt"/>
              </a:rPr>
              <a:t>Специальное меточное средство Препарат </a:t>
            </a:r>
            <a:r>
              <a:rPr lang="ru-RU" sz="2700" b="1" spc="300" dirty="0"/>
              <a:t>« </a:t>
            </a:r>
            <a:r>
              <a:rPr lang="ru-RU" sz="2700" b="1" spc="300" dirty="0" smtClean="0">
                <a:latin typeface="+mn-lt"/>
              </a:rPr>
              <a:t>Б-1»</a:t>
            </a:r>
            <a:endParaRPr lang="ru-RU" sz="2700" b="1" spc="300" dirty="0">
              <a:latin typeface="+mn-lt"/>
            </a:endParaRPr>
          </a:p>
        </p:txBody>
      </p:sp>
      <p:pic>
        <p:nvPicPr>
          <p:cNvPr id="4098" name="Picture 2" descr="http://www.bnti.ru/dbtexts/ipks/old/ipks/0406/nk/b1p/b1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85" y="1825625"/>
            <a:ext cx="2708637" cy="18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783" y="3892281"/>
            <a:ext cx="2772839" cy="19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820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u="sng" dirty="0"/>
              <a:t>Для целей таможенного поиска тайников и скрытых вложений</a:t>
            </a:r>
            <a:r>
              <a:rPr lang="ru-RU" sz="2000" dirty="0"/>
              <a:t>, в основном в крупногабаритных объектах таможенного контроля (в частности, в транспортных средствах), используется метод постановки ультрафиолетовых меток.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5040" y="41564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pc="300" dirty="0" smtClean="0">
                <a:latin typeface="+mn-lt"/>
              </a:rPr>
              <a:t>Метод постановки ультрафиолетовых меток</a:t>
            </a:r>
            <a:endParaRPr lang="ru-RU" sz="2700" b="1" spc="300" dirty="0">
              <a:latin typeface="+mn-lt"/>
            </a:endParaRPr>
          </a:p>
        </p:txBody>
      </p:sp>
      <p:pic>
        <p:nvPicPr>
          <p:cNvPr id="9218" name="Picture 2" descr="Картинки по запросу &quot;постановка ультрафиолетовых мет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160" y="2821568"/>
            <a:ext cx="60293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2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Сапожников, Ю. М. Основы технических средств таможенного контроля: метод. указ. / Ю.М. Сапожников. – Иркутск, ИрГУПС, 2017. – 70 с.;</a:t>
            </a:r>
            <a:endParaRPr lang="ru-RU" sz="2000" dirty="0" smtClean="0">
              <a:hlinkClick r:id="rId2"/>
            </a:endParaRPr>
          </a:p>
          <a:p>
            <a:r>
              <a:rPr lang="ru-RU" sz="2000" dirty="0" smtClean="0">
                <a:hlinkClick r:id="rId3"/>
              </a:rPr>
              <a:t>http://www.bnti.ru/</a:t>
            </a:r>
            <a:r>
              <a:rPr lang="ru-RU" sz="2000" dirty="0" smtClean="0"/>
              <a:t> — </a:t>
            </a:r>
            <a:r>
              <a:rPr lang="ru-RU" sz="2000" dirty="0"/>
              <a:t>Бюро научно-технической </a:t>
            </a:r>
            <a:r>
              <a:rPr lang="ru-RU" sz="2000" dirty="0" smtClean="0"/>
              <a:t>информации;</a:t>
            </a:r>
          </a:p>
          <a:p>
            <a:r>
              <a:rPr lang="ru-RU" sz="2000" dirty="0" smtClean="0">
                <a:hlinkClick r:id="rId2"/>
              </a:rPr>
              <a:t>https://regulaforensics.com/</a:t>
            </a:r>
            <a:r>
              <a:rPr lang="ru-RU" sz="2000" dirty="0" smtClean="0"/>
              <a:t> — Глоссарий по документам.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5040" y="415644"/>
            <a:ext cx="10338760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spc="300" dirty="0">
                <a:latin typeface="+mn-lt"/>
              </a:rPr>
              <a:t>Список источников</a:t>
            </a:r>
          </a:p>
        </p:txBody>
      </p:sp>
      <p:pic>
        <p:nvPicPr>
          <p:cNvPr id="8194" name="Picture 2" descr="Картинки по запросу &quot;книга фот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598" y="3850457"/>
            <a:ext cx="4312908" cy="28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399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Применение свойств люминесценции при проведении таможенного контроля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свойств люминесценции при проведении таможенного контроля</dc:title>
  <dc:creator>Учетная запись Майкрософт</dc:creator>
  <cp:lastModifiedBy>Виктор</cp:lastModifiedBy>
  <cp:revision>27</cp:revision>
  <dcterms:created xsi:type="dcterms:W3CDTF">2021-02-13T01:46:07Z</dcterms:created>
  <dcterms:modified xsi:type="dcterms:W3CDTF">2021-02-16T01:47:00Z</dcterms:modified>
</cp:coreProperties>
</file>