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6858000" cy="5143500"/>
  <p:notesSz cx="6858000" cy="9144000"/>
  <p:embeddedFontLs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bold r:id="rId30"/>
      <p:italic r:id="rId31"/>
      <p:boldItalic r:id="rId32"/>
    </p:embeddedFont>
    <p:embeddedFont>
      <p:font typeface="Roboto Condense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263248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4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55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34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333822" y="1083493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ФТС: РЕГУЛИРОВАНИЕ МИРОВОЙ ТОРГОВЛИ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575"/>
            <a:ext cx="4797468" cy="766200"/>
          </a:xfrm>
        </p:spPr>
        <p:txBody>
          <a:bodyPr/>
          <a:lstStyle/>
          <a:p>
            <a:r>
              <a:rPr lang="ru-RU" dirty="0"/>
              <a:t>При классификации таможенных </a:t>
            </a:r>
            <a:r>
              <a:rPr lang="ru-RU" dirty="0" smtClean="0"/>
              <a:t>пошлин </a:t>
            </a:r>
            <a:r>
              <a:rPr lang="ru-RU" dirty="0"/>
              <a:t>используются различные критерии: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3047"/>
            <a:ext cx="6858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 НАПРАВЛЕНИЮ ДВИЖЕНИЯ ТОВАРА:</a:t>
            </a:r>
            <a:endParaRPr lang="ru-RU" sz="1600" b="1" dirty="0" smtClean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импортные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— на товары, ввозимые в страну;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экспортные — применяются к вывозимым из страны товарам (используются редко, как правило, к товарам, которых в стране недостаточно, или на продукты нефтепереработки);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транзитные — за провоз иностранного товаров по территории данной страны.</a:t>
            </a:r>
          </a:p>
          <a:p>
            <a:pPr lvl="0" algn="just"/>
            <a:r>
              <a:rPr lang="ru-RU" sz="1600" b="1" u="sng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 СПОСОБАМ УСТАНОВЛЕНИЯ: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адвалорные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— взимаемые в виде процента от стоимости облагаемого товара;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специфические — твердая денежная ставка с единицы веса, объема, количества, мощности и т.д.;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смешанные — комбинации адвалорных и специфических пошлин.</a:t>
            </a:r>
            <a:endParaRPr lang="ru-RU" sz="1600" dirty="0"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0242" name="Picture 2" descr="https://4cio.ru/storage/content/users/13042/Marketplace11156311281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10648"/>
          <a:stretch/>
        </p:blipFill>
        <p:spPr bwMode="auto">
          <a:xfrm>
            <a:off x="4665945" y="200417"/>
            <a:ext cx="2192055" cy="15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87018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 ЦЕЛЯМ ВВЕДЕНИЯ: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преференциальные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(пониженные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);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дискриминационные (повышенные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);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компенсационные;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антидемпинговые.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600" b="1" u="sng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В ЗАВИСИМОСТИ ОТ ЭКОНОМИЧЕСКИХ ЦЕЛЕЙ И РЕЗУЛЬТАТОВ: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фискальные;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протекционистские.</a:t>
            </a:r>
            <a:endParaRPr lang="ru-RU" sz="1600" dirty="0"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1266" name="Picture 2" descr="https://st.depositphotos.com/1620766/1345/v/950/depositphotos_13459822-stock-illustration-calculator-and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54" y="2587569"/>
            <a:ext cx="2669417" cy="23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352"/>
            <a:ext cx="6858000" cy="1631216"/>
          </a:xfrm>
          <a:prstGeom prst="rect">
            <a:avLst/>
          </a:prstGeom>
          <a:solidFill>
            <a:srgbClr val="3F537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В международной практике различают режим наибольшего благоприятствования — это нормальные условия торговли, при которых данная страна предоставляет другой стране такие же условия, как и любой из третьих стран, и таможенная пошлина равна базовой. </a:t>
            </a:r>
          </a:p>
        </p:txBody>
      </p:sp>
      <p:pic>
        <p:nvPicPr>
          <p:cNvPr id="12290" name="Picture 2" descr="http://www.happywivesclub.com/storage/happy%20wives%20all%20over%20the%20world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2460"/>
          <a:stretch/>
        </p:blipFill>
        <p:spPr bwMode="auto">
          <a:xfrm>
            <a:off x="1390879" y="1816568"/>
            <a:ext cx="4076241" cy="33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52093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НЕТАРИФНЫЕ МЕТОДЫ РЕГУЛИРОВАНИЯ ВНЕШНЕЙ ТОРГОВЛИ</a:t>
            </a:r>
            <a:endParaRPr lang="ru-RU" sz="3600" b="1" dirty="0">
              <a:solidFill>
                <a:srgbClr val="002060"/>
              </a:solidFill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575"/>
            <a:ext cx="4554506" cy="766200"/>
          </a:xfrm>
        </p:spPr>
        <p:txBody>
          <a:bodyPr/>
          <a:lstStyle/>
          <a:p>
            <a:r>
              <a:rPr lang="ru-RU" sz="3600" dirty="0" smtClean="0"/>
              <a:t>КВОТИРОВАНИЕ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935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— количественные ограничения в стоимости или физическом выражении, которые устанавливаются, как правило, на экспорт или импорт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8322" y="2538758"/>
            <a:ext cx="5121355" cy="132343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Разновидностью квот является </a:t>
            </a:r>
            <a:endParaRPr lang="ru-RU" sz="1600" b="1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«ДОБРОВОЛЬНОЕ ОГРАНИЧЕНИЕ ЭКСПОРТА»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— </a:t>
            </a:r>
            <a:r>
              <a:rPr lang="ru-RU" sz="16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форма самоограничения поставок, фактически навязываемая иностранному экспортеру под угрозой применения более жестких запретительных мер.</a:t>
            </a:r>
          </a:p>
        </p:txBody>
      </p:sp>
      <p:pic>
        <p:nvPicPr>
          <p:cNvPr id="13316" name="Picture 4" descr="https://www.bizimugi.eu/wp-content/uploads/2013/06/bizi-excla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9" y="2154477"/>
            <a:ext cx="912059" cy="91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7576"/>
            <a:ext cx="3943800" cy="766200"/>
          </a:xfrm>
        </p:spPr>
        <p:txBody>
          <a:bodyPr/>
          <a:lstStyle/>
          <a:p>
            <a:r>
              <a:rPr lang="ru-RU" sz="3600" dirty="0"/>
              <a:t>Лицензирование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3812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— выдача хозяйствующим субъектам спец. разрешений на экспортно-импортные операции.</a:t>
            </a:r>
          </a:p>
        </p:txBody>
      </p:sp>
      <p:pic>
        <p:nvPicPr>
          <p:cNvPr id="14338" name="Picture 2" descr="https://pandent.ru/images/rassrochka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3" y="2220354"/>
            <a:ext cx="2880987" cy="28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575"/>
            <a:ext cx="3943800" cy="766200"/>
          </a:xfrm>
        </p:spPr>
        <p:txBody>
          <a:bodyPr/>
          <a:lstStyle/>
          <a:p>
            <a:r>
              <a:rPr lang="ru-RU" sz="3600" dirty="0"/>
              <a:t>Эмбарго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56316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— полный </a:t>
            </a:r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запрет на проведение экспортно-импортных операций по отношению к определенной стране (группе стран), отдельным видам продукции или к тому и другому одновременно.</a:t>
            </a:r>
            <a:endParaRPr lang="ru-RU" sz="2000" dirty="0">
              <a:solidFill>
                <a:srgbClr val="002060"/>
              </a:solidFill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5362" name="Picture 2" descr="https://selfie.cards/59352/res/originals/787629/4ab8f02de0bc8161ec6a18373334ee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755"/>
            <a:ext cx="4891414" cy="25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92575"/>
            <a:ext cx="5060515" cy="766200"/>
          </a:xfrm>
        </p:spPr>
        <p:txBody>
          <a:bodyPr/>
          <a:lstStyle/>
          <a:p>
            <a:r>
              <a:rPr lang="ru-RU" sz="3600" dirty="0"/>
              <a:t>Валютные ограничения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1355661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— регламентация операций резидентов и нерезидентов с валютой и другими валютными ценностями, они являются частью валютного контроля государства. </a:t>
            </a:r>
          </a:p>
        </p:txBody>
      </p:sp>
      <p:pic>
        <p:nvPicPr>
          <p:cNvPr id="16392" name="Picture 8" descr="https://odysseyonline-img.rbl.ms/simage/https%3A%2F%2Fassets.rbl.ms%2F10779989%2F980x.jpg/2000%2C2000/RrGOe1mjZCOZJBzt/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/>
        </p:blipFill>
        <p:spPr bwMode="auto">
          <a:xfrm>
            <a:off x="1468581" y="2371324"/>
            <a:ext cx="5389418" cy="27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575"/>
            <a:ext cx="4554506" cy="766200"/>
          </a:xfrm>
        </p:spPr>
        <p:txBody>
          <a:bodyPr/>
          <a:lstStyle/>
          <a:p>
            <a:r>
              <a:rPr lang="ru-RU" sz="3600" dirty="0"/>
              <a:t>Импортные депозиты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94248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— форма залога, который импортер должен внести в банк в национальной или иностранной валюте перед закупкой товара за рубежом в определенной доли к стоимости импортируемого товара </a:t>
            </a:r>
          </a:p>
        </p:txBody>
      </p:sp>
      <p:pic>
        <p:nvPicPr>
          <p:cNvPr id="17410" name="Picture 2" descr="https://fb.ru/misc/i/gallery/88954/24827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/>
          <a:stretch/>
        </p:blipFill>
        <p:spPr bwMode="auto">
          <a:xfrm>
            <a:off x="1674428" y="2615177"/>
            <a:ext cx="3509143" cy="25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76734"/>
            <a:ext cx="6858000" cy="2062103"/>
          </a:xfrm>
          <a:prstGeom prst="rect">
            <a:avLst/>
          </a:prstGeom>
          <a:solidFill>
            <a:srgbClr val="3F5378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Меры экономического стимулирования экспорта — государственное субсидирование, льготное кредитование, страхование.</a:t>
            </a:r>
            <a:endParaRPr lang="ru-RU" sz="3200" dirty="0">
              <a:solidFill>
                <a:schemeClr val="bg1"/>
              </a:solidFill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8434" name="Picture 2" descr="https://i.simpalsmedia.com/999.md/BoardImages/900x900/d794a1b5c991c55a3fde12981c78434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63" y="2438837"/>
            <a:ext cx="3381873" cy="27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6600" dirty="0" smtClean="0"/>
              <a:t>ФТС</a:t>
            </a:r>
            <a:endParaRPr sz="6600" dirty="0"/>
          </a:p>
        </p:txBody>
      </p:sp>
      <p:grpSp>
        <p:nvGrpSpPr>
          <p:cNvPr id="194" name="Shape 194"/>
          <p:cNvGrpSpPr/>
          <p:nvPr/>
        </p:nvGrpSpPr>
        <p:grpSpPr>
          <a:xfrm>
            <a:off x="188454" y="55234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1346723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является федеральным органом исполнительной власти, осуществляющим в соответствии с законодательством Российской Федерации функции по контролю и надзору в области таможенного дела.</a:t>
            </a:r>
            <a:endParaRPr lang="ru-RU" sz="1800" dirty="0">
              <a:solidFill>
                <a:srgbClr val="002060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venirproff.ru/image/cache/catalog/gotovyedizajny/printy-na-futbolku/dlja_sluzhivyh/%E2%84%96%201369-800x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27" y="3044537"/>
            <a:ext cx="2657010" cy="19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7576"/>
            <a:ext cx="5029200" cy="766200"/>
          </a:xfrm>
        </p:spPr>
        <p:txBody>
          <a:bodyPr/>
          <a:lstStyle/>
          <a:p>
            <a:r>
              <a:rPr lang="ru-RU" sz="2800" dirty="0"/>
              <a:t>Административные барьеры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18842"/>
            <a:ext cx="685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— ограничения, касающиеся потребительских свойств товаров, продаваемых на национальном рынке, и условий их производства и реализации</a:t>
            </a:r>
          </a:p>
        </p:txBody>
      </p:sp>
      <p:pic>
        <p:nvPicPr>
          <p:cNvPr id="19458" name="Picture 2" descr="http://binkomi.ru/wp-content/uploads/2018/09/Barrier.dreamstime_m_39235786-2-1024x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505"/>
            <a:ext cx="5261552" cy="26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idus.ru/images/2019/7/3/939771/in_article_3e2c146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333822" y="1083493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ФТС: РЕГУЛИРОВАНИЕ МИРОВОЙ ТОРГОВЛИ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3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735207"/>
            <a:ext cx="6452756" cy="1938992"/>
          </a:xfrm>
          <a:prstGeom prst="rect">
            <a:avLst/>
          </a:prstGeom>
          <a:ln w="38100">
            <a:solidFill>
              <a:srgbClr val="3F537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Функции и полномочия таможенных органов определены международными договорами (правом ЕАЭС), таможенным законодательством, валютным законодательством, уголовным законодательством (УПК РФ), административным законодательством (КоАП РФ) и другими видами законодательства.</a:t>
            </a:r>
          </a:p>
        </p:txBody>
      </p:sp>
      <p:sp>
        <p:nvSpPr>
          <p:cNvPr id="3" name="AutoShape 2" descr="https://alexlobanov.ru/img/poga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alimkhan.uz/www/wp-content/uploads/2016/08/Shag11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" b="543"/>
          <a:stretch/>
        </p:blipFill>
        <p:spPr bwMode="auto">
          <a:xfrm>
            <a:off x="207818" y="2780632"/>
            <a:ext cx="2205597" cy="2225707"/>
          </a:xfrm>
          <a:prstGeom prst="rect">
            <a:avLst/>
          </a:prstGeom>
          <a:noFill/>
          <a:ln w="38100">
            <a:solidFill>
              <a:srgbClr val="FF98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bfm.ru/news/photopreviewextralarge/2009/04/01/custom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/>
          <a:stretch/>
        </p:blipFill>
        <p:spPr bwMode="auto">
          <a:xfrm>
            <a:off x="2537460" y="2958067"/>
            <a:ext cx="2645164" cy="1870836"/>
          </a:xfrm>
          <a:prstGeom prst="rect">
            <a:avLst/>
          </a:prstGeom>
          <a:noFill/>
          <a:ln w="38100">
            <a:solidFill>
              <a:srgbClr val="FF98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7878"/>
            <a:ext cx="6858000" cy="523220"/>
          </a:xfrm>
          <a:prstGeom prst="rect">
            <a:avLst/>
          </a:prstGeom>
          <a:solidFill>
            <a:srgbClr val="263248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СОГЛАСНО «ПОЛОЖЕНИЮ О ФЕДЕРАЛЬНОЙ ТАМОЖЕННОЙ СЛУЖБЕ» ТАМОЖЕННЫЕ ОРГАНЫ:</a:t>
            </a:r>
            <a:endParaRPr lang="ru-RU" sz="1100" b="1" dirty="0">
              <a:solidFill>
                <a:schemeClr val="bg1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1098"/>
            <a:ext cx="4834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проводят таможенный контроль;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взимают таможенные пошлины, налоги;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ведут таможенную статистику внешней торговли,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взаимной торговли с государствами - членами ЕАЭС;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обеспечивают соблюдение запретов и ограничений в отношении ввозимых и вывозимых товаров;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защищают права на объекты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ОИС;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обеспечивают соблюдение порядка перемещения товаров и транспортных средств через таможенную границу;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выявляют и пресекают административные правонарушения и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преступления;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осуществляют контроль за валютными операциями, противодействуют легализации (отмыванию) доходов, полученных преступным путем.</a:t>
            </a:r>
            <a:endParaRPr lang="ru-RU" sz="1200" dirty="0"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vira-customs.ru/images/IMGP39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/>
          <a:stretch/>
        </p:blipFill>
        <p:spPr bwMode="auto">
          <a:xfrm>
            <a:off x="4834890" y="978128"/>
            <a:ext cx="2023110" cy="14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uspekh.ru/images/articles/53433/2018_01_25-035-11_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90" y="2683786"/>
            <a:ext cx="2023110" cy="14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950" y="838706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Blip>
                <a:blip r:embed="rId2"/>
              </a:buBlip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содействуют развитию внешней торговли, содействуют развитию экспортного и транзитного потенциала России, защищают интересы отечественных товаропроизводителей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содействуют осуществлению мер по защите государственной безопасности, общественного порядка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и т.п.;</a:t>
            </a:r>
            <a:endParaRPr lang="ru-RU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оказывают содействие участникам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ВЭД в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реализации ими своих прав;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обеспечивают выполнение международных обязательств России в сфере таможенного дела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,;</a:t>
            </a:r>
            <a:endParaRPr lang="ru-RU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обеспечивают доступ к информации по вопросам таможенного дела;</a:t>
            </a:r>
          </a:p>
          <a:p>
            <a:pPr marL="342900" lvl="0" indent="-342900" algn="just">
              <a:buBlip>
                <a:blip r:embed="rId2"/>
              </a:buBlip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проводят научно-исследовательские и опытно-конструкторские разработки.</a:t>
            </a:r>
            <a:endParaRPr lang="ru-RU" dirty="0"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9042"/>
            <a:ext cx="2606804" cy="369332"/>
          </a:xfrm>
          <a:prstGeom prst="rect">
            <a:avLst/>
          </a:prstGeom>
          <a:solidFill>
            <a:srgbClr val="3F5378"/>
          </a:solidFill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ТАМОЖЕННЫЕ ОРГАНЫ:</a:t>
            </a:r>
            <a:endParaRPr lang="ru-RU" sz="18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5124" name="Picture 4" descr="http://static0.vigbo.com/u10925/13828/photos/772674/1000-c690cf97d9398c37ecbf0384d91db7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90" y="3069323"/>
            <a:ext cx="3109710" cy="20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0.wp.com/gubdaily.ru/wp-content/uploads/2018/01/tamozhnia-dosmotr.jpg?fit=1000%2C634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475"/>
            <a:ext cx="3182481" cy="2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575"/>
            <a:ext cx="4554506" cy="766200"/>
          </a:xfrm>
        </p:spPr>
        <p:txBody>
          <a:bodyPr/>
          <a:lstStyle/>
          <a:p>
            <a:r>
              <a:rPr lang="ru-RU" dirty="0" smtClean="0"/>
              <a:t>Структура таможенных органов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0387" t="17500" r="25258" b="9701"/>
          <a:stretch/>
        </p:blipFill>
        <p:spPr>
          <a:xfrm>
            <a:off x="1635162" y="1158775"/>
            <a:ext cx="3173506" cy="39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786"/>
            <a:ext cx="5292762" cy="855312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Таможенные </a:t>
            </a:r>
            <a:r>
              <a:rPr lang="ru-RU" sz="1800" dirty="0"/>
              <a:t>органы во главе с ФТС применяют следующие инструменты регулирования ВЭД: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8801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</a:rPr>
              <a:t>тарифные ограничения (таможенные пошлины)</a:t>
            </a:r>
          </a:p>
          <a:p>
            <a:pPr marL="342900" lvl="0" indent="-34290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</a:rPr>
              <a:t>нетарифные ограничения</a:t>
            </a:r>
            <a:endParaRPr lang="ru-RU" sz="2400" dirty="0"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172" name="Picture 4" descr="https://pbs.twimg.com/media/DpCWHoNXgAAKC6v.jpg:lar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r="8725"/>
          <a:stretch/>
        </p:blipFill>
        <p:spPr bwMode="auto">
          <a:xfrm>
            <a:off x="0" y="2015290"/>
            <a:ext cx="4830184" cy="31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909"/>
            <a:ext cx="4948518" cy="766200"/>
          </a:xfrm>
        </p:spPr>
        <p:txBody>
          <a:bodyPr/>
          <a:lstStyle/>
          <a:p>
            <a:r>
              <a:rPr lang="ru-RU" sz="1600" dirty="0"/>
              <a:t>Таможенный тариф — это свод ставок таможенных пошлин, применяемых к товарам, пересекающим таможенную границу страны.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80682" y="1277109"/>
            <a:ext cx="69386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Основными целями таможенного тарифа являются:</a:t>
            </a:r>
            <a:endParaRPr lang="ru-RU" sz="18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сбалансирование ассортимента товаров, ввозимых в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РФ;</a:t>
            </a:r>
            <a:endParaRPr lang="ru-RU" sz="18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контроль за оптимальным соотношением ввезенных и вывезенных товаров, полученных доходов и понесенных расходов на территории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РФ;</a:t>
            </a:r>
            <a:endParaRPr lang="ru-RU" sz="18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создание благоприятных условий для изменения структуры производства и потребления товаров в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РФ;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защита отечественной продукции повышение ее конкурентоспособности от иностранных производителей товаров;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обеспечение условий для выхода и закрепления 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РФ на 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мировом рынке.</a:t>
            </a:r>
            <a:endParaRPr lang="ru-RU" sz="1800" dirty="0"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8194" name="Picture 2" descr="https://5555.com.ua/images/uiak/perc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r="14072"/>
          <a:stretch/>
        </p:blipFill>
        <p:spPr bwMode="auto">
          <a:xfrm>
            <a:off x="5430033" y="0"/>
            <a:ext cx="1427967" cy="17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7576"/>
            <a:ext cx="3943800" cy="766200"/>
          </a:xfrm>
        </p:spPr>
        <p:txBody>
          <a:bodyPr/>
          <a:lstStyle/>
          <a:p>
            <a:r>
              <a:rPr lang="ru-RU" dirty="0" smtClean="0"/>
              <a:t>ТАМОЖЕННАЯ ПОШЛИНА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95542"/>
            <a:ext cx="6829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— ЭТО ОБЯЗАТЕЛЬНЫЙ платеж  </a:t>
            </a:r>
            <a:r>
              <a:rPr lang="ru-RU" sz="1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на импорт или экспорт товаров в момент пересечения ими таможенной границы государства. </a:t>
            </a:r>
            <a:endParaRPr lang="ru-RU" sz="1600" dirty="0" smtClean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Таможенные </a:t>
            </a:r>
            <a:r>
              <a:rPr lang="ru-RU" sz="160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пошлины выполняют функцию налога, взимаемого в пользу государственного бюджета с товара, провозимого через границу.</a:t>
            </a:r>
          </a:p>
        </p:txBody>
      </p:sp>
      <p:pic>
        <p:nvPicPr>
          <p:cNvPr id="9218" name="Picture 2" descr="https://zp-fakty.net.ua/files/u2/presets/fc49b3e23b06/files/originals/tamozhennyie-platezhi_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760"/>
            <a:ext cx="6858000" cy="23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695</Words>
  <Application>Microsoft Office PowerPoint</Application>
  <PresentationFormat>Произвольный</PresentationFormat>
  <Paragraphs>70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Arvo</vt:lpstr>
      <vt:lpstr>Roboto Condensed Light</vt:lpstr>
      <vt:lpstr>Wingdings</vt:lpstr>
      <vt:lpstr>Roboto Condensed</vt:lpstr>
      <vt:lpstr>Times New Roman</vt:lpstr>
      <vt:lpstr>Symbol</vt:lpstr>
      <vt:lpstr>Salerio template</vt:lpstr>
      <vt:lpstr>ФТС: РЕГУЛИРОВАНИЕ МИРОВОЙ ТОРГОВЛИ</vt:lpstr>
      <vt:lpstr>ФТС</vt:lpstr>
      <vt:lpstr>Презентация PowerPoint</vt:lpstr>
      <vt:lpstr>Презентация PowerPoint</vt:lpstr>
      <vt:lpstr>Презентация PowerPoint</vt:lpstr>
      <vt:lpstr>Структура таможенных органов</vt:lpstr>
      <vt:lpstr> Таможенные органы во главе с ФТС применяют следующие инструменты регулирования ВЭД: </vt:lpstr>
      <vt:lpstr>Таможенный тариф — это свод ставок таможенных пошлин, применяемых к товарам, пересекающим таможенную границу страны. </vt:lpstr>
      <vt:lpstr>ТАМОЖЕННАЯ ПОШЛИНА</vt:lpstr>
      <vt:lpstr>При классификации таможенных пошлин используются различные критерии:</vt:lpstr>
      <vt:lpstr>Презентация PowerPoint</vt:lpstr>
      <vt:lpstr>Презентация PowerPoint</vt:lpstr>
      <vt:lpstr>Презентация PowerPoint</vt:lpstr>
      <vt:lpstr>КВОТИРОВАНИЕ</vt:lpstr>
      <vt:lpstr>Лицензирование</vt:lpstr>
      <vt:lpstr>Эмбарго </vt:lpstr>
      <vt:lpstr>Валютные ограничения </vt:lpstr>
      <vt:lpstr>Импортные депозиты </vt:lpstr>
      <vt:lpstr>Презентация PowerPoint</vt:lpstr>
      <vt:lpstr>Административные барьеры</vt:lpstr>
      <vt:lpstr>Презентация PowerPoint</vt:lpstr>
      <vt:lpstr>ФТС: РЕГУЛИРОВАНИЕ МИРОВОЙ ТОРГОВЛИ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аст</cp:lastModifiedBy>
  <cp:revision>19</cp:revision>
  <dcterms:modified xsi:type="dcterms:W3CDTF">2021-02-23T13:14:28Z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6391436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