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0"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C47005-C917-B741-B00C-8C63FDA76FD7}"/>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128D8354-0597-6243-BBD6-1F2116F9083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CE9A3B67-E743-6848-A36E-DA2F4B58E23D}"/>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5" name="Нижний колонтитул 4">
            <a:extLst>
              <a:ext uri="{FF2B5EF4-FFF2-40B4-BE49-F238E27FC236}">
                <a16:creationId xmlns:a16="http://schemas.microsoft.com/office/drawing/2014/main" id="{2C1938BC-4D9B-7746-9E78-40B1FA1C805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A854C3C-A76D-CD4E-9FC0-9AB0D68FAFB0}"/>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15348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D5F6D9-35CE-D14E-8BEA-1A1107E0588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F4A4EC8-B858-6442-AD43-F10D7A2F5B16}"/>
              </a:ext>
            </a:extLst>
          </p:cNvPr>
          <p:cNvSpPr>
            <a:spLocks noGrp="1"/>
          </p:cNvSpPr>
          <p:nvPr>
            <p:ph type="body" orient="vert" idx="1"/>
          </p:nvPr>
        </p:nvSpPr>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D1B2320-B8B8-8246-AB62-04846D33C0E2}"/>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5" name="Нижний колонтитул 4">
            <a:extLst>
              <a:ext uri="{FF2B5EF4-FFF2-40B4-BE49-F238E27FC236}">
                <a16:creationId xmlns:a16="http://schemas.microsoft.com/office/drawing/2014/main" id="{BEBABEA7-0793-2A45-A0D2-4D4E057508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9E086A7-5E09-7C46-BB53-8F81726F3FE7}"/>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315167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8C2EE31-C1DA-454C-A34A-F8BD3638FCCC}"/>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73F9239-EFAF-4B43-BF70-43CF795EDC9A}"/>
              </a:ext>
            </a:extLst>
          </p:cNvPr>
          <p:cNvSpPr>
            <a:spLocks noGrp="1"/>
          </p:cNvSpPr>
          <p:nvPr>
            <p:ph type="body" orient="vert" idx="1"/>
          </p:nvPr>
        </p:nvSpPr>
        <p:spPr>
          <a:xfrm>
            <a:off x="628650" y="365125"/>
            <a:ext cx="5800725" cy="5811838"/>
          </a:xfrm>
        </p:spPr>
        <p:txBody>
          <a:bodyPr vert="eaVert"/>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EA8953DC-1EFE-E243-91F7-849EEB1D7B7C}"/>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5" name="Нижний колонтитул 4">
            <a:extLst>
              <a:ext uri="{FF2B5EF4-FFF2-40B4-BE49-F238E27FC236}">
                <a16:creationId xmlns:a16="http://schemas.microsoft.com/office/drawing/2014/main" id="{803DE547-AF75-F246-AA60-824B3970C4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1B4E2E9-CD3F-4B48-AA3B-72930ED3DD5A}"/>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297073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63A108-9FD0-354B-B66C-1E2C4E8E7C7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53B08BB-7D39-5C4D-84FE-D99B3B5E1468}"/>
              </a:ext>
            </a:extLst>
          </p:cNvPr>
          <p:cNvSpPr>
            <a:spLocks noGrp="1"/>
          </p:cNvSpPr>
          <p:nvPr>
            <p:ph idx="1"/>
          </p:nvPr>
        </p:nvSpPr>
        <p:spPr/>
        <p:txBody>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7EDEB1D5-39B3-8246-9B65-B512CAE4AB68}"/>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5" name="Нижний колонтитул 4">
            <a:extLst>
              <a:ext uri="{FF2B5EF4-FFF2-40B4-BE49-F238E27FC236}">
                <a16:creationId xmlns:a16="http://schemas.microsoft.com/office/drawing/2014/main" id="{BAB5D963-A128-9A44-97DA-3F68B5FA24F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73F717C-12EA-D74D-B880-8028465F6B6E}"/>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396653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5D0530-F2EF-EF43-9F14-F1E0EF07FE78}"/>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34E642BB-40F4-8F46-BBE1-22A872CCA2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D8410DF6-DBEE-6942-B117-20BFAEE3B654}"/>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5" name="Нижний колонтитул 4">
            <a:extLst>
              <a:ext uri="{FF2B5EF4-FFF2-40B4-BE49-F238E27FC236}">
                <a16:creationId xmlns:a16="http://schemas.microsoft.com/office/drawing/2014/main" id="{E0AD5C42-D7BA-5C4F-B365-9394ACB60AC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7C3F353-0434-D740-8FB7-188924451BFC}"/>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130737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F6D953-43B4-D748-A82E-0A95CAF5BB5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7C4AAC2-5C03-7543-847B-2C2E298E99FA}"/>
              </a:ext>
            </a:extLst>
          </p:cNvPr>
          <p:cNvSpPr>
            <a:spLocks noGrp="1"/>
          </p:cNvSpPr>
          <p:nvPr>
            <p:ph sz="half" idx="1"/>
          </p:nvPr>
        </p:nvSpPr>
        <p:spPr>
          <a:xfrm>
            <a:off x="628650" y="1825625"/>
            <a:ext cx="3886200" cy="4351338"/>
          </a:xfrm>
        </p:spPr>
        <p:txBody>
          <a:body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5CEA844F-7D02-6D4C-8821-E0880BAFF668}"/>
              </a:ext>
            </a:extLst>
          </p:cNvPr>
          <p:cNvSpPr>
            <a:spLocks noGrp="1"/>
          </p:cNvSpPr>
          <p:nvPr>
            <p:ph sz="half" idx="2"/>
          </p:nvPr>
        </p:nvSpPr>
        <p:spPr>
          <a:xfrm>
            <a:off x="4629150" y="1825625"/>
            <a:ext cx="3886200" cy="4351338"/>
          </a:xfrm>
        </p:spPr>
        <p:txBody>
          <a:body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71EF83AF-0D49-4C40-8B78-AE93A487CD47}"/>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6" name="Нижний колонтитул 5">
            <a:extLst>
              <a:ext uri="{FF2B5EF4-FFF2-40B4-BE49-F238E27FC236}">
                <a16:creationId xmlns:a16="http://schemas.microsoft.com/office/drawing/2014/main" id="{B90A09C0-A40F-6144-8D80-8B760CD6229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3D0C4E0-493B-4144-A4E6-323B3B3FE86E}"/>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302259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57B6E4-062D-1F48-A2FA-C2585C7A9FA6}"/>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69000BC-AC26-B849-B72E-DC36A76F20D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ru-RU"/>
              <a:t>Образец текста
Второй уровень
Третий уровень
Четвертый уровень
Пятый уровень</a:t>
            </a:r>
          </a:p>
        </p:txBody>
      </p:sp>
      <p:sp>
        <p:nvSpPr>
          <p:cNvPr id="4" name="Объект 3">
            <a:extLst>
              <a:ext uri="{FF2B5EF4-FFF2-40B4-BE49-F238E27FC236}">
                <a16:creationId xmlns:a16="http://schemas.microsoft.com/office/drawing/2014/main" id="{701775F6-DA05-9E4E-8559-7F0A394BC6D7}"/>
              </a:ext>
            </a:extLst>
          </p:cNvPr>
          <p:cNvSpPr>
            <a:spLocks noGrp="1"/>
          </p:cNvSpPr>
          <p:nvPr>
            <p:ph sz="half" idx="2"/>
          </p:nvPr>
        </p:nvSpPr>
        <p:spPr>
          <a:xfrm>
            <a:off x="629842" y="2505075"/>
            <a:ext cx="3868340" cy="3684588"/>
          </a:xfrm>
        </p:spPr>
        <p:txBody>
          <a:bodyPr/>
          <a:lstStyle/>
          <a:p>
            <a:r>
              <a:rPr lang="ru-RU"/>
              <a:t>Образец текста
Второй уровень
Третий уровень
Четвертый уровень
Пятый уровень</a:t>
            </a:r>
          </a:p>
        </p:txBody>
      </p:sp>
      <p:sp>
        <p:nvSpPr>
          <p:cNvPr id="5" name="Текст 4">
            <a:extLst>
              <a:ext uri="{FF2B5EF4-FFF2-40B4-BE49-F238E27FC236}">
                <a16:creationId xmlns:a16="http://schemas.microsoft.com/office/drawing/2014/main" id="{519AEC69-CCA4-2C4B-9F1E-8A19A589A7A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ru-RU"/>
              <a:t>Образец текста
Второй уровень
Третий уровень
Четвертый уровень
Пятый уровень</a:t>
            </a:r>
          </a:p>
        </p:txBody>
      </p:sp>
      <p:sp>
        <p:nvSpPr>
          <p:cNvPr id="6" name="Объект 5">
            <a:extLst>
              <a:ext uri="{FF2B5EF4-FFF2-40B4-BE49-F238E27FC236}">
                <a16:creationId xmlns:a16="http://schemas.microsoft.com/office/drawing/2014/main" id="{743BE71A-EA88-0840-8E9C-635A5A337015}"/>
              </a:ext>
            </a:extLst>
          </p:cNvPr>
          <p:cNvSpPr>
            <a:spLocks noGrp="1"/>
          </p:cNvSpPr>
          <p:nvPr>
            <p:ph sz="quarter" idx="4"/>
          </p:nvPr>
        </p:nvSpPr>
        <p:spPr>
          <a:xfrm>
            <a:off x="4629150" y="2505075"/>
            <a:ext cx="3887391" cy="3684588"/>
          </a:xfrm>
        </p:spPr>
        <p:txBody>
          <a:bodyPr/>
          <a:lstStyle/>
          <a:p>
            <a:r>
              <a:rPr lang="ru-RU"/>
              <a:t>Образец текста
Второй уровень
Третий уровень
Четвертый уровень
Пятый уровень</a:t>
            </a:r>
          </a:p>
        </p:txBody>
      </p:sp>
      <p:sp>
        <p:nvSpPr>
          <p:cNvPr id="7" name="Дата 6">
            <a:extLst>
              <a:ext uri="{FF2B5EF4-FFF2-40B4-BE49-F238E27FC236}">
                <a16:creationId xmlns:a16="http://schemas.microsoft.com/office/drawing/2014/main" id="{398DEF4A-7F4D-B148-B22A-D24462BE4F27}"/>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8" name="Нижний колонтитул 7">
            <a:extLst>
              <a:ext uri="{FF2B5EF4-FFF2-40B4-BE49-F238E27FC236}">
                <a16:creationId xmlns:a16="http://schemas.microsoft.com/office/drawing/2014/main" id="{255AB3D6-78EA-F846-8D35-D8393481758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E9DDB16-0E90-5642-944B-0ED6A49621FA}"/>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140320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7CA5FE-419F-4B4C-A068-375C910ECD5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58FEAE0-4581-0A43-8974-577330628135}"/>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4" name="Нижний колонтитул 3">
            <a:extLst>
              <a:ext uri="{FF2B5EF4-FFF2-40B4-BE49-F238E27FC236}">
                <a16:creationId xmlns:a16="http://schemas.microsoft.com/office/drawing/2014/main" id="{2AC5CDFC-18A1-F240-A252-353213B52A8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7C94BBC-B0E8-EC46-BB9C-C788CF957E5E}"/>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32921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667B38D-67B3-084E-86A9-794E0C3B970A}"/>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3" name="Нижний колонтитул 2">
            <a:extLst>
              <a:ext uri="{FF2B5EF4-FFF2-40B4-BE49-F238E27FC236}">
                <a16:creationId xmlns:a16="http://schemas.microsoft.com/office/drawing/2014/main" id="{B2097618-6C29-0948-870F-71A7DF74E1A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C41C0BD-D9F2-6A4B-9DC4-D5810F001966}"/>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287562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9CF011-2814-7C40-812B-8A980F5DB5F7}"/>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8367F0DA-8004-3F4B-94E8-F332ED0B831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ru-RU"/>
              <a:t>Образец текста
Второй уровень
Третий уровень
Четвертый уровень
Пятый уровень</a:t>
            </a:r>
          </a:p>
        </p:txBody>
      </p:sp>
      <p:sp>
        <p:nvSpPr>
          <p:cNvPr id="4" name="Текст 3">
            <a:extLst>
              <a:ext uri="{FF2B5EF4-FFF2-40B4-BE49-F238E27FC236}">
                <a16:creationId xmlns:a16="http://schemas.microsoft.com/office/drawing/2014/main" id="{B19D8878-539C-C945-828B-A946469795D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955BC585-0CDA-6843-AE87-C9D5FA55BBAA}"/>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6" name="Нижний колонтитул 5">
            <a:extLst>
              <a:ext uri="{FF2B5EF4-FFF2-40B4-BE49-F238E27FC236}">
                <a16:creationId xmlns:a16="http://schemas.microsoft.com/office/drawing/2014/main" id="{5C6CB328-E905-3E4C-A097-F94041D65A4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193F6FD-E87E-7E49-BC79-D6BC51B68795}"/>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17698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1A5E14-B5F5-0E4B-88B7-947C970F3311}"/>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1B02B579-33D7-0E4E-8085-6E9D18E4485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6CF430FC-7364-634C-BC81-5D984D64D57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ru-RU"/>
              <a:t>Образец текста
Второй уровень
Третий уровень
Четвертый уровень
Пятый уровень</a:t>
            </a:r>
          </a:p>
        </p:txBody>
      </p:sp>
      <p:sp>
        <p:nvSpPr>
          <p:cNvPr id="5" name="Дата 4">
            <a:extLst>
              <a:ext uri="{FF2B5EF4-FFF2-40B4-BE49-F238E27FC236}">
                <a16:creationId xmlns:a16="http://schemas.microsoft.com/office/drawing/2014/main" id="{FD5C7321-DA69-BC4C-8D13-70D50E5EC22A}"/>
              </a:ext>
            </a:extLst>
          </p:cNvPr>
          <p:cNvSpPr>
            <a:spLocks noGrp="1"/>
          </p:cNvSpPr>
          <p:nvPr>
            <p:ph type="dt" sz="half" idx="10"/>
          </p:nvPr>
        </p:nvSpPr>
        <p:spPr/>
        <p:txBody>
          <a:bodyPr/>
          <a:lstStyle/>
          <a:p>
            <a:fld id="{367427DF-51C8-4FFC-B948-8E81B18528E8}" type="datetimeFigureOut">
              <a:rPr lang="ru-RU" smtClean="0"/>
              <a:pPr/>
              <a:t>23.02.21</a:t>
            </a:fld>
            <a:endParaRPr lang="ru-RU"/>
          </a:p>
        </p:txBody>
      </p:sp>
      <p:sp>
        <p:nvSpPr>
          <p:cNvPr id="6" name="Нижний колонтитул 5">
            <a:extLst>
              <a:ext uri="{FF2B5EF4-FFF2-40B4-BE49-F238E27FC236}">
                <a16:creationId xmlns:a16="http://schemas.microsoft.com/office/drawing/2014/main" id="{6E1A707E-6F4F-FD4B-B9EC-7D2581C8B81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80445E0-BE96-D441-951B-A6880F1AC67B}"/>
              </a:ext>
            </a:extLst>
          </p:cNvPr>
          <p:cNvSpPr>
            <a:spLocks noGrp="1"/>
          </p:cNvSpPr>
          <p:nvPr>
            <p:ph type="sldNum" sz="quarter" idx="12"/>
          </p:nvPr>
        </p:nvSpPr>
        <p:spPr/>
        <p:txBody>
          <a:bodyPr/>
          <a:lstStyle/>
          <a:p>
            <a:fld id="{C814E692-18CC-457A-8159-80B1895611A3}" type="slidenum">
              <a:rPr lang="ru-RU" smtClean="0"/>
              <a:pPr/>
              <a:t>‹#›</a:t>
            </a:fld>
            <a:endParaRPr lang="ru-RU"/>
          </a:p>
        </p:txBody>
      </p:sp>
    </p:spTree>
    <p:extLst>
      <p:ext uri="{BB962C8B-B14F-4D97-AF65-F5344CB8AC3E}">
        <p14:creationId xmlns:p14="http://schemas.microsoft.com/office/powerpoint/2010/main" val="314460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E239E7-8BDD-F74F-AE3A-0F371CD7FAD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75C662D-7231-6042-8FBF-EB3313F56E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ru-RU"/>
              <a:t>Образец текста
Второй уровень
Третий уровень
Четвертый уровень
Пятый уровень</a:t>
            </a:r>
          </a:p>
        </p:txBody>
      </p:sp>
      <p:sp>
        <p:nvSpPr>
          <p:cNvPr id="4" name="Дата 3">
            <a:extLst>
              <a:ext uri="{FF2B5EF4-FFF2-40B4-BE49-F238E27FC236}">
                <a16:creationId xmlns:a16="http://schemas.microsoft.com/office/drawing/2014/main" id="{982398EB-EE45-3942-A147-55630F97E6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67427DF-51C8-4FFC-B948-8E81B18528E8}" type="datetimeFigureOut">
              <a:rPr lang="ru-RU" smtClean="0"/>
              <a:pPr/>
              <a:t>23.02.21</a:t>
            </a:fld>
            <a:endParaRPr lang="ru-RU"/>
          </a:p>
        </p:txBody>
      </p:sp>
      <p:sp>
        <p:nvSpPr>
          <p:cNvPr id="5" name="Нижний колонтитул 4">
            <a:extLst>
              <a:ext uri="{FF2B5EF4-FFF2-40B4-BE49-F238E27FC236}">
                <a16:creationId xmlns:a16="http://schemas.microsoft.com/office/drawing/2014/main" id="{72215830-81F1-3C47-B0AC-F4EFFAEBE8B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3E24A56-CC84-6E41-9DD7-483EB743E3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14E692-18CC-457A-8159-80B1895611A3}" type="slidenum">
              <a:rPr lang="ru-RU" smtClean="0"/>
              <a:pPr/>
              <a:t>‹#›</a:t>
            </a:fld>
            <a:endParaRPr lang="ru-RU"/>
          </a:p>
        </p:txBody>
      </p:sp>
    </p:spTree>
    <p:extLst>
      <p:ext uri="{BB962C8B-B14F-4D97-AF65-F5344CB8AC3E}">
        <p14:creationId xmlns:p14="http://schemas.microsoft.com/office/powerpoint/2010/main" val="29173488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amilialzheimer.org/media/prensa/imagenes/MC900439363.JPG"/>
          <p:cNvPicPr>
            <a:picLocks noChangeAspect="1" noChangeArrowheads="1"/>
          </p:cNvPicPr>
          <p:nvPr/>
        </p:nvPicPr>
        <p:blipFill>
          <a:blip r:embed="rId2" cstate="print"/>
          <a:srcRect/>
          <a:stretch>
            <a:fillRect/>
          </a:stretch>
        </p:blipFill>
        <p:spPr bwMode="auto">
          <a:xfrm>
            <a:off x="827584" y="3573016"/>
            <a:ext cx="2520280" cy="2520280"/>
          </a:xfrm>
          <a:prstGeom prst="rect">
            <a:avLst/>
          </a:prstGeom>
          <a:noFill/>
        </p:spPr>
      </p:pic>
      <p:pic>
        <p:nvPicPr>
          <p:cNvPr id="1029" name="Picture 5" descr="http://unimedao.ru/files/catalog/3414/MT-4200-1.jpg"/>
          <p:cNvPicPr>
            <a:picLocks noChangeAspect="1" noChangeArrowheads="1"/>
          </p:cNvPicPr>
          <p:nvPr/>
        </p:nvPicPr>
        <p:blipFill>
          <a:blip r:embed="rId3" cstate="print"/>
          <a:srcRect/>
          <a:stretch>
            <a:fillRect/>
          </a:stretch>
        </p:blipFill>
        <p:spPr bwMode="auto">
          <a:xfrm>
            <a:off x="6839744" y="4509120"/>
            <a:ext cx="2304256" cy="2536846"/>
          </a:xfrm>
          <a:prstGeom prst="rect">
            <a:avLst/>
          </a:prstGeom>
          <a:noFill/>
          <a:effectLst>
            <a:softEdge rad="635000"/>
          </a:effectLst>
        </p:spPr>
      </p:pic>
      <p:pic>
        <p:nvPicPr>
          <p:cNvPr id="1031" name="Picture 7" descr="http://www.karteltrade.ru/files/prodimage/prod-46383-4e09bcaea0bbd.jpg"/>
          <p:cNvPicPr>
            <a:picLocks noChangeAspect="1" noChangeArrowheads="1"/>
          </p:cNvPicPr>
          <p:nvPr/>
        </p:nvPicPr>
        <p:blipFill>
          <a:blip r:embed="rId4" cstate="print"/>
          <a:srcRect/>
          <a:stretch>
            <a:fillRect/>
          </a:stretch>
        </p:blipFill>
        <p:spPr bwMode="auto">
          <a:xfrm>
            <a:off x="6948264" y="-171400"/>
            <a:ext cx="2063381" cy="3245769"/>
          </a:xfrm>
          <a:prstGeom prst="rect">
            <a:avLst/>
          </a:prstGeom>
          <a:noFill/>
          <a:effectLst>
            <a:softEdge rad="635000"/>
          </a:effectLst>
        </p:spPr>
      </p:pic>
      <p:pic>
        <p:nvPicPr>
          <p:cNvPr id="1033" name="Picture 9" descr="http://www.gmarapet.ru/admin/pictures/1128b.jpg"/>
          <p:cNvPicPr>
            <a:picLocks noChangeAspect="1" noChangeArrowheads="1"/>
          </p:cNvPicPr>
          <p:nvPr/>
        </p:nvPicPr>
        <p:blipFill>
          <a:blip r:embed="rId5" cstate="print"/>
          <a:srcRect/>
          <a:stretch>
            <a:fillRect/>
          </a:stretch>
        </p:blipFill>
        <p:spPr bwMode="auto">
          <a:xfrm>
            <a:off x="7164288" y="2636912"/>
            <a:ext cx="1979712" cy="1979712"/>
          </a:xfrm>
          <a:prstGeom prst="rect">
            <a:avLst/>
          </a:prstGeom>
          <a:noFill/>
          <a:effectLst>
            <a:softEdge rad="635000"/>
          </a:effectLst>
        </p:spPr>
      </p:pic>
      <p:pic>
        <p:nvPicPr>
          <p:cNvPr id="10" name="Picture 6" descr="http://www.otoys.ru/picturesNew/eastcolight/b_7102_1.jpg"/>
          <p:cNvPicPr>
            <a:picLocks noChangeAspect="1" noChangeArrowheads="1"/>
          </p:cNvPicPr>
          <p:nvPr/>
        </p:nvPicPr>
        <p:blipFill>
          <a:blip r:embed="rId6" cstate="print"/>
          <a:srcRect/>
          <a:stretch>
            <a:fillRect/>
          </a:stretch>
        </p:blipFill>
        <p:spPr bwMode="auto">
          <a:xfrm>
            <a:off x="-396552" y="3501008"/>
            <a:ext cx="2267744" cy="3401616"/>
          </a:xfrm>
          <a:prstGeom prst="rect">
            <a:avLst/>
          </a:prstGeom>
          <a:noFill/>
          <a:effectLst>
            <a:softEdge rad="635000"/>
          </a:effectLst>
        </p:spPr>
      </p:pic>
      <p:sp>
        <p:nvSpPr>
          <p:cNvPr id="12" name="Прямоугольник 11"/>
          <p:cNvSpPr/>
          <p:nvPr/>
        </p:nvSpPr>
        <p:spPr>
          <a:xfrm>
            <a:off x="244052" y="834953"/>
            <a:ext cx="7593810" cy="2585323"/>
          </a:xfrm>
          <a:prstGeom prst="rect">
            <a:avLst/>
          </a:prstGeom>
          <a:noFill/>
        </p:spPr>
        <p:txBody>
          <a:bodyPr wrap="none" lIns="91440" tIns="45720" rIns="91440" bIns="45720">
            <a:spAutoFit/>
          </a:bodyPr>
          <a:lstStyle/>
          <a:p>
            <a:pPr algn="ct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ИСТОРИЯ, </a:t>
            </a:r>
          </a:p>
          <a:p>
            <a:pPr algn="ct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УСТРОЙСТВО </a:t>
            </a:r>
          </a:p>
          <a:p>
            <a:pPr algn="ct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 ВИДЫ МИКРОСКОПОВ</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8" name="Прямоугольник 7"/>
          <p:cNvSpPr/>
          <p:nvPr/>
        </p:nvSpPr>
        <p:spPr>
          <a:xfrm>
            <a:off x="1835696" y="1484784"/>
            <a:ext cx="6606480" cy="3046988"/>
          </a:xfrm>
          <a:prstGeom prst="rect">
            <a:avLst/>
          </a:prstGeom>
        </p:spPr>
        <p:txBody>
          <a:bodyPr wrap="square">
            <a:spAutoFit/>
          </a:bodyPr>
          <a:lstStyle/>
          <a:p>
            <a:r>
              <a:rPr lang="ru-RU" sz="3200" b="1" dirty="0">
                <a:solidFill>
                  <a:schemeClr val="accent6">
                    <a:lumMod val="75000"/>
                  </a:schemeClr>
                </a:solidFill>
              </a:rPr>
              <a:t>В</a:t>
            </a:r>
            <a:r>
              <a:rPr lang="ru-RU" sz="2000" b="1" dirty="0"/>
              <a:t> 1681 г. Лондонское королевское общество в своем заседании подробно обсуждало своеобразное положение. Голландец Левенгук (A. van Leenwenhoek) описывал изумительные чудеса, которые открывал своим микроскопом в капле воды, в настое перца, в иле реки, в дупле собственного зуба. Левенгук с помощью микроскопа обнаружил и зарисовал сперматозоиды различных простейших, детали строения костной ткани (1673—1677).</a:t>
            </a:r>
          </a:p>
        </p:txBody>
      </p:sp>
      <p:sp>
        <p:nvSpPr>
          <p:cNvPr id="10" name="Стрелка вниз 9"/>
          <p:cNvSpPr/>
          <p:nvPr/>
        </p:nvSpPr>
        <p:spPr>
          <a:xfrm>
            <a:off x="6876256" y="4509120"/>
            <a:ext cx="720080" cy="1656184"/>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pic>
        <p:nvPicPr>
          <p:cNvPr id="23556" name="Picture 4" descr="http://img0.liveinternet.ru/images/attach/c/1/58/181/58181457_Antonie_van_Leeuwenhoek.jpg"/>
          <p:cNvPicPr>
            <a:picLocks noChangeAspect="1" noChangeArrowheads="1"/>
          </p:cNvPicPr>
          <p:nvPr/>
        </p:nvPicPr>
        <p:blipFill>
          <a:blip r:embed="rId4" cstate="print">
            <a:lum contrast="20000"/>
          </a:blip>
          <a:srcRect/>
          <a:stretch>
            <a:fillRect/>
          </a:stretch>
        </p:blipFill>
        <p:spPr bwMode="auto">
          <a:xfrm>
            <a:off x="3923928" y="980728"/>
            <a:ext cx="4805626" cy="5589240"/>
          </a:xfrm>
          <a:prstGeom prst="rect">
            <a:avLst/>
          </a:prstGeom>
          <a:noFill/>
          <a:effectLst>
            <a:softEdge rad="635000"/>
          </a:effectLst>
        </p:spPr>
      </p:pic>
      <p:sp>
        <p:nvSpPr>
          <p:cNvPr id="9" name="Прямоугольник 8"/>
          <p:cNvSpPr/>
          <p:nvPr/>
        </p:nvSpPr>
        <p:spPr>
          <a:xfrm>
            <a:off x="4139952" y="1268760"/>
            <a:ext cx="4536504" cy="504056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558" name="Picture 6" descr="http://www.stihi.ru/pics/2011/11/27/10951.jpg"/>
          <p:cNvPicPr>
            <a:picLocks noChangeAspect="1" noChangeArrowheads="1"/>
          </p:cNvPicPr>
          <p:nvPr/>
        </p:nvPicPr>
        <p:blipFill>
          <a:blip r:embed="rId5" cstate="print"/>
          <a:srcRect/>
          <a:stretch>
            <a:fillRect/>
          </a:stretch>
        </p:blipFill>
        <p:spPr bwMode="auto">
          <a:xfrm>
            <a:off x="899592" y="1628800"/>
            <a:ext cx="3143250" cy="2857500"/>
          </a:xfrm>
          <a:prstGeom prst="ellipse">
            <a:avLst/>
          </a:prstGeom>
          <a:ln>
            <a:noFill/>
          </a:ln>
          <a:effectLst>
            <a:softEdge rad="112500"/>
          </a:effectLst>
        </p:spPr>
      </p:pic>
      <p:sp>
        <p:nvSpPr>
          <p:cNvPr id="11" name="Прямоугольник 10"/>
          <p:cNvSpPr/>
          <p:nvPr/>
        </p:nvSpPr>
        <p:spPr>
          <a:xfrm>
            <a:off x="4067944" y="6309320"/>
            <a:ext cx="2359620" cy="369332"/>
          </a:xfrm>
          <a:prstGeom prst="rect">
            <a:avLst/>
          </a:prstGeom>
        </p:spPr>
        <p:txBody>
          <a:bodyPr wrap="none">
            <a:spAutoFit/>
          </a:bodyPr>
          <a:lstStyle/>
          <a:p>
            <a:r>
              <a:rPr lang="ru-RU" b="1" dirty="0"/>
              <a:t>Антони ван Левенгук.</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10" name="Горизонтальный свиток 9"/>
          <p:cNvSpPr/>
          <p:nvPr/>
        </p:nvSpPr>
        <p:spPr>
          <a:xfrm>
            <a:off x="2195736" y="1412776"/>
            <a:ext cx="6552728" cy="2088232"/>
          </a:xfrm>
          <a:prstGeom prst="horizontalScroll">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627784" y="1700808"/>
            <a:ext cx="5904656" cy="1477328"/>
          </a:xfrm>
          <a:prstGeom prst="rect">
            <a:avLst/>
          </a:prstGeom>
        </p:spPr>
        <p:txBody>
          <a:bodyPr wrap="square">
            <a:spAutoFit/>
          </a:bodyPr>
          <a:lstStyle/>
          <a:p>
            <a:r>
              <a:rPr lang="ru-RU" b="1" i="1" dirty="0"/>
              <a:t>"С величайшим изумлением я увидел в капле великое множество зверюшек, оживленно двигающихся во всех направлениях, как щука в воде. Самое мелкое из этих крошечных животных в тысячу раз меньше глаза взрослой вши."</a:t>
            </a:r>
            <a:endParaRPr lang="ru-RU" b="1" dirty="0"/>
          </a:p>
        </p:txBody>
      </p:sp>
      <p:pic>
        <p:nvPicPr>
          <p:cNvPr id="24578" name="Picture 2" descr="http://www.segodnya.ua/img/gallery/3967/96/418536_main.jpg"/>
          <p:cNvPicPr>
            <a:picLocks noChangeAspect="1" noChangeArrowheads="1"/>
          </p:cNvPicPr>
          <p:nvPr/>
        </p:nvPicPr>
        <p:blipFill>
          <a:blip r:embed="rId4" cstate="print"/>
          <a:srcRect/>
          <a:stretch>
            <a:fillRect/>
          </a:stretch>
        </p:blipFill>
        <p:spPr bwMode="auto">
          <a:xfrm>
            <a:off x="2843808" y="3304112"/>
            <a:ext cx="5544616" cy="3725288"/>
          </a:xfrm>
          <a:prstGeom prst="rect">
            <a:avLst/>
          </a:prstGeom>
          <a:noFill/>
          <a:effectLst>
            <a:softEdge rad="6350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9" name="Прямоугольник 8"/>
          <p:cNvSpPr/>
          <p:nvPr/>
        </p:nvSpPr>
        <p:spPr>
          <a:xfrm>
            <a:off x="1763688" y="1556792"/>
            <a:ext cx="6894512" cy="4524315"/>
          </a:xfrm>
          <a:prstGeom prst="rect">
            <a:avLst/>
          </a:prstGeom>
        </p:spPr>
        <p:txBody>
          <a:bodyPr wrap="square">
            <a:spAutoFit/>
          </a:bodyPr>
          <a:lstStyle/>
          <a:p>
            <a:r>
              <a:rPr lang="ru-RU" sz="2800" b="1" dirty="0">
                <a:solidFill>
                  <a:schemeClr val="accent6">
                    <a:lumMod val="75000"/>
                  </a:schemeClr>
                </a:solidFill>
              </a:rPr>
              <a:t>Л</a:t>
            </a:r>
            <a:r>
              <a:rPr lang="ru-RU" sz="2000" b="1" dirty="0"/>
              <a:t>учшие лупы Левенгука увеличивали в 270 раз. С ними он увидел впервые кровеносные тельца, движение крови в капиллярных сосудах хвоста головастика, полосатость мускулов. Он открыл инфузории. Он впервые погрузился в мир микроскопических одноклеточных водорослей, где лежит граница между животным и растением; где движущееся животное, как зеленое растение, обладает хлорофиллом и питается, поглощая свет; где растение, еще прикрепленное к субстрату, потеряло хлорофилл и заглатывает бактерии. Наконец, он видел даже бактерии и в великом разнообразии. Но, разумеется, тогда не было еще и отдаленной возможности понять ни значение бактерий для человека, ни смысла зеленого вещества - хлорофилла, ни границы между растением и животным.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6" name="Прямоугольник 5"/>
          <p:cNvSpPr/>
          <p:nvPr/>
        </p:nvSpPr>
        <p:spPr>
          <a:xfrm>
            <a:off x="1619672" y="1268760"/>
            <a:ext cx="6534472" cy="3170099"/>
          </a:xfrm>
          <a:prstGeom prst="rect">
            <a:avLst/>
          </a:prstGeom>
        </p:spPr>
        <p:txBody>
          <a:bodyPr wrap="square">
            <a:spAutoFit/>
          </a:bodyPr>
          <a:lstStyle/>
          <a:p>
            <a:r>
              <a:rPr lang="ru-RU" sz="3200" b="1" dirty="0">
                <a:solidFill>
                  <a:schemeClr val="accent6">
                    <a:lumMod val="75000"/>
                  </a:schemeClr>
                </a:solidFill>
              </a:rPr>
              <a:t>В</a:t>
            </a:r>
            <a:r>
              <a:rPr lang="ru-RU" sz="2400" b="1" dirty="0"/>
              <a:t> 1668 г. Е. Дивини, присоединив к окуляру полевую линзу, создал окуляр современного типа. В 1673 г. Гавелий ввел микрометрический винт, а Гертель предложил под столик микроскопа поместить зеркало. Таким образом, микроскоп стали монтировать из тех основных деталей, которые входят в состав современного биологического микроскопа.</a:t>
            </a:r>
          </a:p>
        </p:txBody>
      </p:sp>
      <p:pic>
        <p:nvPicPr>
          <p:cNvPr id="25602" name="Picture 2" descr="http://gazetaua.com/wp-content/uploads/2013/05/Compound_Microscope_1876-283x300.jpg"/>
          <p:cNvPicPr>
            <a:picLocks noChangeAspect="1" noChangeArrowheads="1"/>
          </p:cNvPicPr>
          <p:nvPr/>
        </p:nvPicPr>
        <p:blipFill>
          <a:blip r:embed="rId4" cstate="print"/>
          <a:srcRect/>
          <a:stretch>
            <a:fillRect/>
          </a:stretch>
        </p:blipFill>
        <p:spPr bwMode="auto">
          <a:xfrm>
            <a:off x="3563888" y="4509120"/>
            <a:ext cx="1944216" cy="2061006"/>
          </a:xfrm>
          <a:prstGeom prst="rect">
            <a:avLst/>
          </a:prstGeom>
          <a:noFill/>
        </p:spPr>
      </p:pic>
      <p:sp>
        <p:nvSpPr>
          <p:cNvPr id="8" name="Прямоугольник 7"/>
          <p:cNvSpPr/>
          <p:nvPr/>
        </p:nvSpPr>
        <p:spPr>
          <a:xfrm>
            <a:off x="3563888" y="4437112"/>
            <a:ext cx="1944216" cy="20882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9" name="Прямоугольник 8"/>
          <p:cNvSpPr/>
          <p:nvPr/>
        </p:nvSpPr>
        <p:spPr>
          <a:xfrm>
            <a:off x="1619672" y="1268760"/>
            <a:ext cx="6624736" cy="4278094"/>
          </a:xfrm>
          <a:prstGeom prst="rect">
            <a:avLst/>
          </a:prstGeom>
        </p:spPr>
        <p:txBody>
          <a:bodyPr wrap="square">
            <a:spAutoFit/>
          </a:bodyPr>
          <a:lstStyle/>
          <a:p>
            <a:r>
              <a:rPr lang="ru-RU" sz="3200" b="1" dirty="0">
                <a:solidFill>
                  <a:schemeClr val="accent6">
                    <a:lumMod val="75000"/>
                  </a:schemeClr>
                </a:solidFill>
              </a:rPr>
              <a:t>В</a:t>
            </a:r>
            <a:r>
              <a:rPr lang="ru-RU" sz="3200" b="1" dirty="0"/>
              <a:t> </a:t>
            </a:r>
            <a:r>
              <a:rPr lang="ru-RU" sz="2000" b="1" dirty="0"/>
              <a:t>1824 г. громадный успех микроскопа дала простая практическая идея Саллига, воспроизведенная французской фирмой Шевалье. Объектив, раньше состоявший из одной линзы, расчленен на части, его начали изготовлять из многих ахроматических линз. Так умножено число параметров, дана возможность исправления ошибок системы, и стало впервые возможным говорить о настоящих больших увеличениях - в 500 и даже 1000 раз. Граница предельного видения передвинулась от двух к одному микрону. Далеко позади оставлен микроскоп Левенгука.</a:t>
            </a:r>
          </a:p>
          <a:p>
            <a:r>
              <a:rPr lang="ru-RU" sz="2000" b="1" dirty="0"/>
              <a:t>В 70-х годах 19 века победоносное шествие микроскопии двинулось вперед. Сказавшим был Аббе (Е. Abbe).</a:t>
            </a:r>
          </a:p>
        </p:txBody>
      </p:sp>
      <p:sp>
        <p:nvSpPr>
          <p:cNvPr id="10" name="Стрелка вниз 9"/>
          <p:cNvSpPr/>
          <p:nvPr/>
        </p:nvSpPr>
        <p:spPr>
          <a:xfrm>
            <a:off x="7308304" y="5229200"/>
            <a:ext cx="648072" cy="1440160"/>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6" name="Прямоугольник 5"/>
          <p:cNvSpPr/>
          <p:nvPr/>
        </p:nvSpPr>
        <p:spPr>
          <a:xfrm>
            <a:off x="1979712" y="1916832"/>
            <a:ext cx="6390456" cy="2492990"/>
          </a:xfrm>
          <a:prstGeom prst="rect">
            <a:avLst/>
          </a:prstGeom>
        </p:spPr>
        <p:txBody>
          <a:bodyPr wrap="square">
            <a:spAutoFit/>
          </a:bodyPr>
          <a:lstStyle/>
          <a:p>
            <a:r>
              <a:rPr lang="ru-RU" sz="3600" i="1" dirty="0">
                <a:solidFill>
                  <a:schemeClr val="accent6">
                    <a:lumMod val="75000"/>
                  </a:schemeClr>
                </a:solidFill>
              </a:rPr>
              <a:t>Достигнуто было следующее:</a:t>
            </a:r>
          </a:p>
          <a:p>
            <a:r>
              <a:rPr lang="ru-RU" sz="2000" b="1" dirty="0">
                <a:solidFill>
                  <a:schemeClr val="accent6">
                    <a:lumMod val="75000"/>
                  </a:schemeClr>
                </a:solidFill>
              </a:rPr>
              <a:t>Во-первых</a:t>
            </a:r>
            <a:r>
              <a:rPr lang="ru-RU" sz="2000" b="1" dirty="0"/>
              <a:t>, предельное разрешение передвинулось от полумикрона до одной десятой микрона.</a:t>
            </a:r>
          </a:p>
          <a:p>
            <a:r>
              <a:rPr lang="ru-RU" sz="2000" b="1" dirty="0">
                <a:solidFill>
                  <a:schemeClr val="accent6">
                    <a:lumMod val="75000"/>
                  </a:schemeClr>
                </a:solidFill>
              </a:rPr>
              <a:t>Во-вторых</a:t>
            </a:r>
            <a:r>
              <a:rPr lang="ru-RU" sz="2000" b="1" dirty="0"/>
              <a:t>, в построении микроскопа вместо грубой эмпирики введена высокая научность.</a:t>
            </a:r>
          </a:p>
          <a:p>
            <a:r>
              <a:rPr lang="ru-RU" sz="2000" b="1" dirty="0">
                <a:solidFill>
                  <a:schemeClr val="accent6">
                    <a:lumMod val="75000"/>
                  </a:schemeClr>
                </a:solidFill>
              </a:rPr>
              <a:t>В-третьих</a:t>
            </a:r>
            <a:r>
              <a:rPr lang="ru-RU" sz="2000" b="1" dirty="0"/>
              <a:t>, наконец, показаны пределы возможного с микроскопом, и эти пределы завоеваны.</a:t>
            </a:r>
          </a:p>
        </p:txBody>
      </p:sp>
      <p:pic>
        <p:nvPicPr>
          <p:cNvPr id="27650" name="Picture 2" descr="http://www.steampunker.ru/uploads/images/00/17/83/2011/10/23/b579d8.jpg"/>
          <p:cNvPicPr>
            <a:picLocks noChangeAspect="1" noChangeArrowheads="1"/>
          </p:cNvPicPr>
          <p:nvPr/>
        </p:nvPicPr>
        <p:blipFill>
          <a:blip r:embed="rId4" cstate="print"/>
          <a:srcRect/>
          <a:stretch>
            <a:fillRect/>
          </a:stretch>
        </p:blipFill>
        <p:spPr bwMode="auto">
          <a:xfrm>
            <a:off x="2051720" y="4437112"/>
            <a:ext cx="1728192" cy="2185071"/>
          </a:xfrm>
          <a:prstGeom prst="rect">
            <a:avLst/>
          </a:prstGeom>
          <a:noFill/>
        </p:spPr>
      </p:pic>
      <p:sp>
        <p:nvSpPr>
          <p:cNvPr id="8" name="Прямоугольник 7"/>
          <p:cNvSpPr/>
          <p:nvPr/>
        </p:nvSpPr>
        <p:spPr>
          <a:xfrm>
            <a:off x="2051720" y="4437112"/>
            <a:ext cx="1728192" cy="223224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652" name="Picture 4" descr="http://www.steampunker.ru/uploads/images/00/17/83/2011/10/23/79be15.jpg"/>
          <p:cNvPicPr>
            <a:picLocks noChangeAspect="1" noChangeArrowheads="1"/>
          </p:cNvPicPr>
          <p:nvPr/>
        </p:nvPicPr>
        <p:blipFill>
          <a:blip r:embed="rId5" cstate="print"/>
          <a:srcRect/>
          <a:stretch>
            <a:fillRect/>
          </a:stretch>
        </p:blipFill>
        <p:spPr bwMode="auto">
          <a:xfrm>
            <a:off x="3995936" y="4509120"/>
            <a:ext cx="2281944" cy="2160240"/>
          </a:xfrm>
          <a:prstGeom prst="rect">
            <a:avLst/>
          </a:prstGeom>
          <a:noFill/>
        </p:spPr>
      </p:pic>
      <p:sp>
        <p:nvSpPr>
          <p:cNvPr id="10" name="Прямоугольник 9"/>
          <p:cNvSpPr/>
          <p:nvPr/>
        </p:nvSpPr>
        <p:spPr>
          <a:xfrm>
            <a:off x="3995936" y="4437112"/>
            <a:ext cx="2304256" cy="223224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654" name="Picture 6" descr="http://www.steampunker.ru/uploads/images/00/17/83/2011/10/23/935e55.jpg"/>
          <p:cNvPicPr>
            <a:picLocks noChangeAspect="1" noChangeArrowheads="1"/>
          </p:cNvPicPr>
          <p:nvPr/>
        </p:nvPicPr>
        <p:blipFill>
          <a:blip r:embed="rId6" cstate="print"/>
          <a:srcRect/>
          <a:stretch>
            <a:fillRect/>
          </a:stretch>
        </p:blipFill>
        <p:spPr bwMode="auto">
          <a:xfrm>
            <a:off x="6516216" y="4437112"/>
            <a:ext cx="1584176" cy="2216198"/>
          </a:xfrm>
          <a:prstGeom prst="rect">
            <a:avLst/>
          </a:prstGeom>
          <a:noFill/>
        </p:spPr>
      </p:pic>
      <p:sp>
        <p:nvSpPr>
          <p:cNvPr id="12" name="Прямоугольник 11"/>
          <p:cNvSpPr/>
          <p:nvPr/>
        </p:nvSpPr>
        <p:spPr>
          <a:xfrm>
            <a:off x="6516216" y="4437112"/>
            <a:ext cx="1584176" cy="223224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sp>
        <p:nvSpPr>
          <p:cNvPr id="7" name="Прямоугольник 6"/>
          <p:cNvSpPr/>
          <p:nvPr/>
        </p:nvSpPr>
        <p:spPr>
          <a:xfrm>
            <a:off x="756445" y="260648"/>
            <a:ext cx="7808420" cy="830997"/>
          </a:xfrm>
          <a:prstGeom prst="rect">
            <a:avLst/>
          </a:prstGeom>
          <a:noFill/>
        </p:spPr>
        <p:txBody>
          <a:bodyPr wrap="none" lIns="91440" tIns="45720" rIns="91440" bIns="45720">
            <a:spAutoFit/>
          </a:bodyPr>
          <a:lstStyle/>
          <a:p>
            <a:pPr algn="ctr"/>
            <a:r>
              <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УСТРОЙСТВО МИКРОСКОПА</a:t>
            </a:r>
          </a:p>
        </p:txBody>
      </p:sp>
      <p:sp>
        <p:nvSpPr>
          <p:cNvPr id="5" name="Прямоугольник 4"/>
          <p:cNvSpPr/>
          <p:nvPr/>
        </p:nvSpPr>
        <p:spPr>
          <a:xfrm>
            <a:off x="1853952" y="1628800"/>
            <a:ext cx="6318448" cy="2400657"/>
          </a:xfrm>
          <a:prstGeom prst="rect">
            <a:avLst/>
          </a:prstGeom>
        </p:spPr>
        <p:txBody>
          <a:bodyPr wrap="square">
            <a:spAutoFit/>
          </a:bodyPr>
          <a:lstStyle/>
          <a:p>
            <a:r>
              <a:rPr lang="ru-RU" sz="3600" b="1" dirty="0">
                <a:solidFill>
                  <a:schemeClr val="accent6">
                    <a:lumMod val="75000"/>
                  </a:schemeClr>
                </a:solidFill>
              </a:rPr>
              <a:t>С</a:t>
            </a:r>
            <a:r>
              <a:rPr lang="ru-RU" sz="2400" b="1" dirty="0"/>
              <a:t>овременные оптических микроскопы позволяют увеличивать изображение в 2000 раз, а некоторые электронные микроскопы позволяют увеличивать изображение в 2 млн. раз.</a:t>
            </a:r>
            <a:br>
              <a:rPr lang="ru-RU" dirty="0"/>
            </a:br>
            <a:endParaRPr lang="ru-RU" dirty="0"/>
          </a:p>
        </p:txBody>
      </p:sp>
      <p:pic>
        <p:nvPicPr>
          <p:cNvPr id="9224" name="Picture 8" descr="http://vpleny.ru/wp-content/uploads/2011/09/43.jpg"/>
          <p:cNvPicPr>
            <a:picLocks noChangeAspect="1" noChangeArrowheads="1"/>
          </p:cNvPicPr>
          <p:nvPr/>
        </p:nvPicPr>
        <p:blipFill>
          <a:blip r:embed="rId3" cstate="print"/>
          <a:srcRect/>
          <a:stretch>
            <a:fillRect/>
          </a:stretch>
        </p:blipFill>
        <p:spPr bwMode="auto">
          <a:xfrm>
            <a:off x="2771799" y="3068960"/>
            <a:ext cx="5401889" cy="3789040"/>
          </a:xfrm>
          <a:prstGeom prst="rect">
            <a:avLst/>
          </a:prstGeom>
          <a:noFill/>
          <a:effectLst>
            <a:softEdge rad="635000"/>
          </a:effectLst>
        </p:spPr>
      </p:pic>
      <p:pic>
        <p:nvPicPr>
          <p:cNvPr id="10" name="Picture 4" descr="http://skypicture.ru/uploads/posts/2011-03/thumbs/1301438846_platinumwall.ru_201005111326276776.jpg"/>
          <p:cNvPicPr>
            <a:picLocks noChangeAspect="1" noChangeArrowheads="1"/>
          </p:cNvPicPr>
          <p:nvPr/>
        </p:nvPicPr>
        <p:blipFill>
          <a:blip r:embed="rId4" cstate="print"/>
          <a:srcRect/>
          <a:stretch>
            <a:fillRect/>
          </a:stretch>
        </p:blipFill>
        <p:spPr bwMode="auto">
          <a:xfrm>
            <a:off x="395536" y="3356992"/>
            <a:ext cx="4464496" cy="3348372"/>
          </a:xfrm>
          <a:prstGeom prst="rect">
            <a:avLst/>
          </a:prstGeom>
          <a:noFill/>
          <a:effectLst>
            <a:softEdge rad="635000"/>
          </a:effectLst>
        </p:spPr>
      </p:pic>
      <p:pic>
        <p:nvPicPr>
          <p:cNvPr id="4102" name="Picture 6" descr="http://www.otoys.ru/picturesNew/eastcolight/b_7102_1.jpg"/>
          <p:cNvPicPr>
            <a:picLocks noChangeAspect="1" noChangeArrowheads="1"/>
          </p:cNvPicPr>
          <p:nvPr/>
        </p:nvPicPr>
        <p:blipFill>
          <a:blip r:embed="rId5" cstate="print"/>
          <a:srcRect/>
          <a:stretch>
            <a:fillRect/>
          </a:stretch>
        </p:blipFill>
        <p:spPr bwMode="auto">
          <a:xfrm>
            <a:off x="-396552" y="3501008"/>
            <a:ext cx="2267744" cy="3401616"/>
          </a:xfrm>
          <a:prstGeom prst="rect">
            <a:avLst/>
          </a:prstGeom>
          <a:noFill/>
          <a:effectLst>
            <a:softEdge rad="6350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756445" y="260648"/>
            <a:ext cx="7808420" cy="830997"/>
          </a:xfrm>
          <a:prstGeom prst="rect">
            <a:avLst/>
          </a:prstGeom>
          <a:noFill/>
        </p:spPr>
        <p:txBody>
          <a:bodyPr wrap="none" lIns="91440" tIns="45720" rIns="91440" bIns="45720">
            <a:spAutoFit/>
          </a:bodyPr>
          <a:lstStyle/>
          <a:p>
            <a:pPr algn="ctr"/>
            <a:r>
              <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УСТРОЙСТВО МИКРОСКОПА</a:t>
            </a:r>
          </a:p>
        </p:txBody>
      </p:sp>
      <p:sp>
        <p:nvSpPr>
          <p:cNvPr id="8" name="Прямоугольник 7"/>
          <p:cNvSpPr/>
          <p:nvPr/>
        </p:nvSpPr>
        <p:spPr>
          <a:xfrm>
            <a:off x="1547664" y="1412776"/>
            <a:ext cx="7344816" cy="3908762"/>
          </a:xfrm>
          <a:prstGeom prst="rect">
            <a:avLst/>
          </a:prstGeom>
        </p:spPr>
        <p:txBody>
          <a:bodyPr wrap="square">
            <a:spAutoFit/>
          </a:bodyPr>
          <a:lstStyle/>
          <a:p>
            <a:r>
              <a:rPr lang="ru-RU" sz="3200" b="1" dirty="0">
                <a:solidFill>
                  <a:schemeClr val="accent6">
                    <a:lumMod val="75000"/>
                  </a:schemeClr>
                </a:solidFill>
              </a:rPr>
              <a:t>О</a:t>
            </a:r>
            <a:r>
              <a:rPr lang="ru-RU" b="1" dirty="0"/>
              <a:t>сновными частями светового микроскопа (рис. 1) являются объектив и окуляр, заключенные в цилиндрический корпус – тубус. Большинство моделей, предназначенных для биологических исследований, имеют в комплекте три объектива с разными фокусными расстояниями и поворотный механизм, предназначенный для их быстрой смены – турель, часто называемую револьверной головкой. Тубус располагается на верхней части массивного штатива, включающего тубусодержатель. Чуть ниже объектива (или турели с несколькими объективами) находится предметный столик, на который устанавливаются предметные стекла с исследуемыми образцами. Резкость регулируется с помощью винта грубой и точной настройки, который позволяет изменять положение предметного столика относительно объектива.</a:t>
            </a:r>
          </a:p>
        </p:txBody>
      </p:sp>
      <p:sp>
        <p:nvSpPr>
          <p:cNvPr id="11" name="Стрелка вниз 10"/>
          <p:cNvSpPr/>
          <p:nvPr/>
        </p:nvSpPr>
        <p:spPr>
          <a:xfrm>
            <a:off x="7308304" y="5229200"/>
            <a:ext cx="648072" cy="1440160"/>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756445" y="260648"/>
            <a:ext cx="7808420" cy="830997"/>
          </a:xfrm>
          <a:prstGeom prst="rect">
            <a:avLst/>
          </a:prstGeom>
          <a:noFill/>
        </p:spPr>
        <p:txBody>
          <a:bodyPr wrap="none" lIns="91440" tIns="45720" rIns="91440" bIns="45720">
            <a:spAutoFit/>
          </a:bodyPr>
          <a:lstStyle/>
          <a:p>
            <a:pPr algn="ctr"/>
            <a:r>
              <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УСТРОЙСТВО МИКРОСКОПА</a:t>
            </a:r>
          </a:p>
        </p:txBody>
      </p:sp>
      <p:pic>
        <p:nvPicPr>
          <p:cNvPr id="29698" name="Picture 2" descr="pic1"/>
          <p:cNvPicPr>
            <a:picLocks noChangeAspect="1" noChangeArrowheads="1"/>
          </p:cNvPicPr>
          <p:nvPr/>
        </p:nvPicPr>
        <p:blipFill>
          <a:blip r:embed="rId4" cstate="print"/>
          <a:srcRect/>
          <a:stretch>
            <a:fillRect/>
          </a:stretch>
        </p:blipFill>
        <p:spPr bwMode="auto">
          <a:xfrm>
            <a:off x="4644008" y="1196752"/>
            <a:ext cx="4104456" cy="4679532"/>
          </a:xfrm>
          <a:prstGeom prst="rect">
            <a:avLst/>
          </a:prstGeom>
          <a:noFill/>
        </p:spPr>
      </p:pic>
      <p:sp>
        <p:nvSpPr>
          <p:cNvPr id="9" name="Прямоугольник 8"/>
          <p:cNvSpPr/>
          <p:nvPr/>
        </p:nvSpPr>
        <p:spPr>
          <a:xfrm>
            <a:off x="1403648" y="1988840"/>
            <a:ext cx="4572000" cy="2585323"/>
          </a:xfrm>
          <a:prstGeom prst="rect">
            <a:avLst/>
          </a:prstGeom>
        </p:spPr>
        <p:txBody>
          <a:bodyPr>
            <a:spAutoFit/>
          </a:bodyPr>
          <a:lstStyle/>
          <a:p>
            <a:r>
              <a:rPr lang="ru-RU" b="1" dirty="0">
                <a:solidFill>
                  <a:srgbClr val="FF0000"/>
                </a:solidFill>
              </a:rPr>
              <a:t>1.</a:t>
            </a:r>
            <a:r>
              <a:rPr lang="ru-RU" b="1" dirty="0"/>
              <a:t> Окуляр</a:t>
            </a:r>
            <a:br>
              <a:rPr lang="ru-RU" b="1" dirty="0"/>
            </a:br>
            <a:r>
              <a:rPr lang="ru-RU" b="1" dirty="0">
                <a:solidFill>
                  <a:srgbClr val="FF0000"/>
                </a:solidFill>
              </a:rPr>
              <a:t>2.</a:t>
            </a:r>
            <a:r>
              <a:rPr lang="ru-RU" b="1" dirty="0"/>
              <a:t> Тубус</a:t>
            </a:r>
            <a:br>
              <a:rPr lang="ru-RU" b="1" dirty="0"/>
            </a:br>
            <a:r>
              <a:rPr lang="ru-RU" b="1" dirty="0">
                <a:solidFill>
                  <a:srgbClr val="FF0000"/>
                </a:solidFill>
              </a:rPr>
              <a:t>3.</a:t>
            </a:r>
            <a:r>
              <a:rPr lang="ru-RU" b="1" dirty="0"/>
              <a:t> Держатель</a:t>
            </a:r>
            <a:br>
              <a:rPr lang="ru-RU" b="1" dirty="0"/>
            </a:br>
            <a:r>
              <a:rPr lang="ru-RU" b="1" dirty="0">
                <a:solidFill>
                  <a:srgbClr val="FF0000"/>
                </a:solidFill>
              </a:rPr>
              <a:t>4.</a:t>
            </a:r>
            <a:r>
              <a:rPr lang="ru-RU" b="1" dirty="0"/>
              <a:t> Винт грубой фокусировки</a:t>
            </a:r>
            <a:br>
              <a:rPr lang="ru-RU" b="1" dirty="0"/>
            </a:br>
            <a:r>
              <a:rPr lang="ru-RU" b="1" dirty="0">
                <a:solidFill>
                  <a:srgbClr val="FF0000"/>
                </a:solidFill>
              </a:rPr>
              <a:t>5.</a:t>
            </a:r>
            <a:r>
              <a:rPr lang="ru-RU" b="1" dirty="0"/>
              <a:t> Винт точной (микрометренной) </a:t>
            </a:r>
            <a:br>
              <a:rPr lang="ru-RU" b="1" dirty="0"/>
            </a:br>
            <a:r>
              <a:rPr lang="ru-RU" b="1" dirty="0"/>
              <a:t>    фокусировки</a:t>
            </a:r>
            <a:br>
              <a:rPr lang="ru-RU" b="1" dirty="0"/>
            </a:br>
            <a:r>
              <a:rPr lang="ru-RU" b="1" dirty="0">
                <a:solidFill>
                  <a:srgbClr val="FF0000"/>
                </a:solidFill>
              </a:rPr>
              <a:t>6. </a:t>
            </a:r>
            <a:r>
              <a:rPr lang="ru-RU" b="1" dirty="0"/>
              <a:t>Револьверная головка</a:t>
            </a:r>
            <a:br>
              <a:rPr lang="ru-RU" b="1" dirty="0"/>
            </a:br>
            <a:r>
              <a:rPr lang="ru-RU" b="1" dirty="0">
                <a:solidFill>
                  <a:srgbClr val="FF0000"/>
                </a:solidFill>
              </a:rPr>
              <a:t>7. </a:t>
            </a:r>
            <a:r>
              <a:rPr lang="ru-RU" b="1" dirty="0"/>
              <a:t>Объектив</a:t>
            </a:r>
            <a:br>
              <a:rPr lang="ru-RU" b="1" dirty="0"/>
            </a:br>
            <a:r>
              <a:rPr lang="ru-RU" b="1" dirty="0">
                <a:solidFill>
                  <a:srgbClr val="FF0000"/>
                </a:solidFill>
              </a:rPr>
              <a:t>8.</a:t>
            </a:r>
            <a:r>
              <a:rPr lang="ru-RU" b="1" dirty="0"/>
              <a:t> Предметный столик</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8" name="Прямоугольник 7"/>
          <p:cNvSpPr/>
          <p:nvPr/>
        </p:nvSpPr>
        <p:spPr>
          <a:xfrm>
            <a:off x="1475656" y="1143903"/>
            <a:ext cx="7272808" cy="3293209"/>
          </a:xfrm>
          <a:prstGeom prst="rect">
            <a:avLst/>
          </a:prstGeom>
        </p:spPr>
        <p:txBody>
          <a:bodyPr wrap="square">
            <a:spAutoFit/>
          </a:bodyPr>
          <a:lstStyle/>
          <a:p>
            <a:r>
              <a:rPr lang="ru-RU" sz="4800" b="1" i="1" dirty="0">
                <a:solidFill>
                  <a:schemeClr val="accent6">
                    <a:lumMod val="75000"/>
                  </a:schemeClr>
                </a:solidFill>
              </a:rPr>
              <a:t>С</a:t>
            </a:r>
            <a:r>
              <a:rPr lang="ru-RU" sz="2000" b="1" i="1" dirty="0"/>
              <a:t>егодня трудно представить себе научную деятельность человека без микроскопа. Микроскоп широко применяется в большинстве лабораторий медицины и биологии, геологии и материаловедения.</a:t>
            </a:r>
          </a:p>
          <a:p>
            <a:r>
              <a:rPr lang="ru-RU" sz="2000" b="1" i="1" dirty="0"/>
              <a:t>Полученные с помощью микроскопа результаты необходимы при постановке точного диагноза, при контроле над ходом лечения. С использованием микроскопа происходит разработка и внедрение новых препаратов, делаются научные открытия.</a:t>
            </a:r>
          </a:p>
        </p:txBody>
      </p:sp>
      <p:pic>
        <p:nvPicPr>
          <p:cNvPr id="4110" name="Picture 14" descr="http://www.optikstar.ru/components/com_virtuemart/shop_image/product/_________________4ca38738f0837.jpg"/>
          <p:cNvPicPr>
            <a:picLocks noChangeAspect="1" noChangeArrowheads="1"/>
          </p:cNvPicPr>
          <p:nvPr/>
        </p:nvPicPr>
        <p:blipFill>
          <a:blip r:embed="rId4" cstate="print"/>
          <a:srcRect/>
          <a:stretch>
            <a:fillRect/>
          </a:stretch>
        </p:blipFill>
        <p:spPr bwMode="auto">
          <a:xfrm>
            <a:off x="4067944" y="4173083"/>
            <a:ext cx="1800200" cy="2400266"/>
          </a:xfrm>
          <a:prstGeom prst="rect">
            <a:avLst/>
          </a:prstGeom>
          <a:noFill/>
          <a:effectLst>
            <a:softEdge rad="127000"/>
          </a:effectLst>
        </p:spPr>
      </p:pic>
      <p:sp>
        <p:nvSpPr>
          <p:cNvPr id="14" name="Стрелка вниз 13"/>
          <p:cNvSpPr/>
          <p:nvPr/>
        </p:nvSpPr>
        <p:spPr>
          <a:xfrm>
            <a:off x="6876256" y="4293096"/>
            <a:ext cx="720080" cy="1656184"/>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1423036" y="260648"/>
            <a:ext cx="6475234" cy="830997"/>
          </a:xfrm>
          <a:prstGeom prst="rect">
            <a:avLst/>
          </a:prstGeom>
          <a:noFill/>
        </p:spPr>
        <p:txBody>
          <a:bodyPr wrap="none" lIns="91440" tIns="45720" rIns="91440" bIns="45720">
            <a:spAutoFit/>
          </a:bodyPr>
          <a:lstStyle/>
          <a:p>
            <a:pPr algn="ctr"/>
            <a:r>
              <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ВИДЫ  МИКРОСКОПОВ</a:t>
            </a:r>
          </a:p>
        </p:txBody>
      </p:sp>
      <p:graphicFrame>
        <p:nvGraphicFramePr>
          <p:cNvPr id="10" name="Таблица 9"/>
          <p:cNvGraphicFramePr>
            <a:graphicFrameLocks noGrp="1"/>
          </p:cNvGraphicFramePr>
          <p:nvPr/>
        </p:nvGraphicFramePr>
        <p:xfrm>
          <a:off x="1619672" y="1268760"/>
          <a:ext cx="6696744" cy="5391043"/>
        </p:xfrm>
        <a:graphic>
          <a:graphicData uri="http://schemas.openxmlformats.org/drawingml/2006/table">
            <a:tbl>
              <a:tblPr/>
              <a:tblGrid>
                <a:gridCol w="3348372">
                  <a:extLst>
                    <a:ext uri="{9D8B030D-6E8A-4147-A177-3AD203B41FA5}">
                      <a16:colId xmlns:a16="http://schemas.microsoft.com/office/drawing/2014/main" val="20000"/>
                    </a:ext>
                  </a:extLst>
                </a:gridCol>
                <a:gridCol w="3348372">
                  <a:extLst>
                    <a:ext uri="{9D8B030D-6E8A-4147-A177-3AD203B41FA5}">
                      <a16:colId xmlns:a16="http://schemas.microsoft.com/office/drawing/2014/main" val="20001"/>
                    </a:ext>
                  </a:extLst>
                </a:gridCol>
              </a:tblGrid>
              <a:tr h="865458">
                <a:tc>
                  <a:txBody>
                    <a:bodyPr/>
                    <a:lstStyle/>
                    <a:p>
                      <a:r>
                        <a:rPr lang="ru-RU" sz="1600" b="1" u="none" strike="noStrike" dirty="0">
                          <a:solidFill>
                            <a:schemeClr val="accent6">
                              <a:lumMod val="75000"/>
                            </a:schemeClr>
                          </a:solidFill>
                        </a:rPr>
                        <a:t>Оптические микроскопы</a:t>
                      </a:r>
                      <a:endParaRPr lang="ru-RU" sz="1600" b="1" dirty="0">
                        <a:solidFill>
                          <a:schemeClr val="accent6">
                            <a:lumMod val="75000"/>
                          </a:schemeClr>
                        </a:solidFill>
                      </a:endParaRPr>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Char char="•"/>
                      </a:pPr>
                      <a:r>
                        <a:rPr lang="ru-RU" sz="1400" b="1" u="none" strike="noStrike" dirty="0">
                          <a:solidFill>
                            <a:schemeClr val="tx1"/>
                          </a:solidFill>
                        </a:rPr>
                        <a:t>Ближнепольный оптический микроскоп</a:t>
                      </a:r>
                      <a:endParaRPr lang="ru-RU" sz="1400" b="1" dirty="0">
                        <a:solidFill>
                          <a:schemeClr val="tx1"/>
                        </a:solidFill>
                      </a:endParaRPr>
                    </a:p>
                    <a:p>
                      <a:pPr>
                        <a:buFont typeface="Arial"/>
                        <a:buChar char="•"/>
                      </a:pPr>
                      <a:r>
                        <a:rPr lang="ru-RU" sz="1400" b="1" u="none" strike="noStrike" dirty="0">
                          <a:solidFill>
                            <a:schemeClr val="tx1"/>
                          </a:solidFill>
                        </a:rPr>
                        <a:t>Конфокальный микроскоп</a:t>
                      </a:r>
                      <a:endParaRPr lang="ru-RU" sz="1400" b="1" dirty="0">
                        <a:solidFill>
                          <a:schemeClr val="tx1"/>
                        </a:solidFill>
                      </a:endParaRPr>
                    </a:p>
                    <a:p>
                      <a:pPr>
                        <a:buFont typeface="Arial"/>
                        <a:buChar char="•"/>
                      </a:pPr>
                      <a:r>
                        <a:rPr lang="ru-RU" sz="1400" b="1" u="none" strike="noStrike" dirty="0">
                          <a:solidFill>
                            <a:schemeClr val="tx1"/>
                          </a:solidFill>
                        </a:rPr>
                        <a:t>Двухфотонный лазерный микроскоп</a:t>
                      </a:r>
                      <a:endParaRPr lang="ru-RU" sz="1400" b="1" dirty="0">
                        <a:solidFill>
                          <a:schemeClr val="tx1"/>
                        </a:solidFill>
                      </a:endParaRPr>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981620">
                <a:tc>
                  <a:txBody>
                    <a:bodyPr/>
                    <a:lstStyle/>
                    <a:p>
                      <a:r>
                        <a:rPr lang="ru-RU" sz="1600" b="1" u="none" strike="noStrike" dirty="0">
                          <a:solidFill>
                            <a:schemeClr val="accent6">
                              <a:lumMod val="75000"/>
                            </a:schemeClr>
                          </a:solidFill>
                        </a:rPr>
                        <a:t>Электронные микроскопы</a:t>
                      </a:r>
                      <a:endParaRPr lang="ru-RU" sz="1600" b="1" dirty="0">
                        <a:solidFill>
                          <a:schemeClr val="accent6">
                            <a:lumMod val="75000"/>
                          </a:schemeClr>
                        </a:solidFill>
                      </a:endParaRPr>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Char char="•"/>
                      </a:pPr>
                      <a:r>
                        <a:rPr lang="ru-RU" sz="1600" b="1" u="none" strike="noStrike" dirty="0">
                          <a:solidFill>
                            <a:schemeClr val="tx1"/>
                          </a:solidFill>
                        </a:rPr>
                        <a:t>Просвечивающий электронный микроскоп</a:t>
                      </a:r>
                      <a:endParaRPr lang="ru-RU" sz="1600" b="1" dirty="0">
                        <a:solidFill>
                          <a:schemeClr val="tx1"/>
                        </a:solidFill>
                      </a:endParaRPr>
                    </a:p>
                    <a:p>
                      <a:pPr>
                        <a:buFont typeface="Arial"/>
                        <a:buChar char="•"/>
                      </a:pPr>
                      <a:r>
                        <a:rPr lang="ru-RU" sz="1600" b="1" u="none" strike="noStrike" dirty="0">
                          <a:solidFill>
                            <a:schemeClr val="tx1"/>
                          </a:solidFill>
                        </a:rPr>
                        <a:t>Растровый электронный микроскоп</a:t>
                      </a:r>
                      <a:endParaRPr lang="ru-RU" sz="1600" b="1" dirty="0">
                        <a:solidFill>
                          <a:schemeClr val="tx1"/>
                        </a:solidFill>
                      </a:endParaRPr>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981620">
                <a:tc>
                  <a:txBody>
                    <a:bodyPr/>
                    <a:lstStyle/>
                    <a:p>
                      <a:r>
                        <a:rPr lang="ru-RU" sz="1600" b="1" u="none" strike="noStrike" dirty="0">
                          <a:solidFill>
                            <a:schemeClr val="accent6">
                              <a:lumMod val="75000"/>
                            </a:schemeClr>
                          </a:solidFill>
                        </a:rPr>
                        <a:t>Сканирующий зондовый микроскоп</a:t>
                      </a:r>
                      <a:endParaRPr lang="ru-RU" sz="1600" b="1" dirty="0">
                        <a:solidFill>
                          <a:schemeClr val="accent6">
                            <a:lumMod val="75000"/>
                          </a:schemeClr>
                        </a:solidFill>
                      </a:endParaRPr>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Char char="•"/>
                      </a:pPr>
                      <a:r>
                        <a:rPr lang="ru-RU" sz="1600" b="1" u="none" strike="noStrike" dirty="0">
                          <a:solidFill>
                            <a:schemeClr val="tx1"/>
                          </a:solidFill>
                        </a:rPr>
                        <a:t>Сканирующий атомно-силовой микроскоп</a:t>
                      </a:r>
                      <a:endParaRPr lang="ru-RU" sz="1600" b="1" dirty="0">
                        <a:solidFill>
                          <a:schemeClr val="tx1"/>
                        </a:solidFill>
                      </a:endParaRPr>
                    </a:p>
                    <a:p>
                      <a:pPr>
                        <a:buFont typeface="Arial"/>
                        <a:buChar char="•"/>
                      </a:pPr>
                      <a:r>
                        <a:rPr lang="ru-RU" sz="1600" b="1" u="none" strike="noStrike" dirty="0">
                          <a:solidFill>
                            <a:schemeClr val="tx1"/>
                          </a:solidFill>
                        </a:rPr>
                        <a:t>Сканирующий туннельный микроскоп</a:t>
                      </a:r>
                      <a:endParaRPr lang="ru-RU" sz="1600" b="1" dirty="0">
                        <a:solidFill>
                          <a:schemeClr val="tx1"/>
                        </a:solidFill>
                      </a:endParaRPr>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1678591">
                <a:tc>
                  <a:txBody>
                    <a:bodyPr/>
                    <a:lstStyle/>
                    <a:p>
                      <a:r>
                        <a:rPr lang="ru-RU" sz="1600" b="1" u="none" strike="noStrike" dirty="0">
                          <a:solidFill>
                            <a:schemeClr val="accent6">
                              <a:lumMod val="75000"/>
                            </a:schemeClr>
                          </a:solidFill>
                        </a:rPr>
                        <a:t>Рентгеновские микроскопы</a:t>
                      </a:r>
                      <a:endParaRPr lang="ru-RU" sz="1600" b="1" dirty="0">
                        <a:solidFill>
                          <a:schemeClr val="accent6">
                            <a:lumMod val="75000"/>
                          </a:schemeClr>
                        </a:solidFill>
                      </a:endParaRPr>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Char char="•"/>
                      </a:pPr>
                      <a:r>
                        <a:rPr lang="ru-RU" sz="1600" b="1" u="none" strike="noStrike" dirty="0">
                          <a:solidFill>
                            <a:schemeClr val="tx1"/>
                          </a:solidFill>
                        </a:rPr>
                        <a:t>Рентгеновские микроскопы отражательные</a:t>
                      </a:r>
                      <a:endParaRPr lang="ru-RU" sz="1600" b="1" dirty="0">
                        <a:solidFill>
                          <a:schemeClr val="tx1"/>
                        </a:solidFill>
                      </a:endParaRPr>
                    </a:p>
                    <a:p>
                      <a:pPr>
                        <a:buFont typeface="Arial"/>
                        <a:buChar char="•"/>
                      </a:pPr>
                      <a:r>
                        <a:rPr lang="ru-RU" sz="1600" b="1" u="none" strike="noStrike" dirty="0">
                          <a:solidFill>
                            <a:schemeClr val="tx1"/>
                          </a:solidFill>
                        </a:rPr>
                        <a:t>Рентгеновские микроскопы проекционные</a:t>
                      </a:r>
                      <a:endParaRPr lang="ru-RU" sz="1600" b="1" dirty="0">
                        <a:solidFill>
                          <a:schemeClr val="tx1"/>
                        </a:solidFill>
                      </a:endParaRPr>
                    </a:p>
                    <a:p>
                      <a:pPr marL="742950" lvl="1" indent="-285750">
                        <a:buFont typeface="Arial"/>
                        <a:buChar char="•"/>
                      </a:pPr>
                      <a:r>
                        <a:rPr lang="ru-RU" sz="1600" b="1" u="none" strike="noStrike" dirty="0">
                          <a:solidFill>
                            <a:schemeClr val="tx1"/>
                          </a:solidFill>
                        </a:rPr>
                        <a:t>Лазерный рентгеновский микроскоп </a:t>
                      </a:r>
                      <a:r>
                        <a:rPr lang="ru-RU" sz="1600" b="1" dirty="0">
                          <a:solidFill>
                            <a:schemeClr val="tx1"/>
                          </a:solidFill>
                        </a:rPr>
                        <a:t>(</a:t>
                      </a:r>
                      <a:r>
                        <a:rPr lang="ru-RU" sz="1600" b="1" u="none" strike="noStrike" dirty="0">
                          <a:solidFill>
                            <a:schemeClr val="tx1"/>
                          </a:solidFill>
                        </a:rPr>
                        <a:t>XFEL</a:t>
                      </a:r>
                      <a:r>
                        <a:rPr lang="ru-RU" sz="1600" b="1" dirty="0">
                          <a:solidFill>
                            <a:schemeClr val="tx1"/>
                          </a:solidFill>
                        </a:rPr>
                        <a:t>)</a:t>
                      </a:r>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749296">
                <a:tc>
                  <a:txBody>
                    <a:bodyPr/>
                    <a:lstStyle/>
                    <a:p>
                      <a:r>
                        <a:rPr lang="ru-RU" sz="1600" b="1" u="none" strike="noStrike" dirty="0">
                          <a:solidFill>
                            <a:schemeClr val="accent6">
                              <a:lumMod val="75000"/>
                            </a:schemeClr>
                          </a:solidFill>
                        </a:rPr>
                        <a:t>Дифференциальны</a:t>
                      </a:r>
                      <a:br>
                        <a:rPr lang="ru-RU" sz="1600" b="1" u="none" strike="noStrike" dirty="0">
                          <a:solidFill>
                            <a:schemeClr val="accent6">
                              <a:lumMod val="75000"/>
                            </a:schemeClr>
                          </a:solidFill>
                        </a:rPr>
                      </a:br>
                      <a:r>
                        <a:rPr lang="ru-RU" sz="1600" b="1" u="none" strike="noStrike" dirty="0">
                          <a:solidFill>
                            <a:schemeClr val="accent6">
                              <a:lumMod val="75000"/>
                            </a:schemeClr>
                          </a:solidFill>
                        </a:rPr>
                        <a:t>интерференционно-контрастны микроскоп</a:t>
                      </a:r>
                      <a:endParaRPr lang="ru-RU" sz="1600" b="1" dirty="0">
                        <a:solidFill>
                          <a:schemeClr val="accent6">
                            <a:lumMod val="75000"/>
                          </a:schemeClr>
                        </a:solidFill>
                      </a:endParaRPr>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ru-RU" sz="1100" dirty="0"/>
                    </a:p>
                  </a:txBody>
                  <a:tcPr marL="54919" marR="54919" marT="27459" marB="27459"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bl>
          </a:graphicData>
        </a:graphic>
      </p:graphicFrame>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ru-RU" sz="1800" b="0" i="0" u="none" strike="noStrike" cap="none" normalizeH="0" baseline="0">
                <a:ln>
                  <a:noFill/>
                </a:ln>
                <a:solidFill>
                  <a:schemeClr val="tx1"/>
                </a:solidFill>
                <a:effectLst/>
                <a:latin typeface="Arial" charset="0"/>
                <a:cs typeface="Arial" charset="0"/>
              </a:rPr>
            </a:br>
            <a:endParaRPr kumimoji="0" lang="ru-RU" sz="1800" b="0" i="0" u="none" strike="noStrike" cap="none" normalizeH="0" baseline="0">
              <a:ln>
                <a:noFill/>
              </a:ln>
              <a:solidFill>
                <a:schemeClr val="tx1"/>
              </a:solidFill>
              <a:effectLst/>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pic>
        <p:nvPicPr>
          <p:cNvPr id="32770" name="Picture 2" descr="http://ocenil.ru/photos/mikroskop-biomed-ms1.jpg"/>
          <p:cNvPicPr>
            <a:picLocks noChangeAspect="1" noChangeArrowheads="1"/>
          </p:cNvPicPr>
          <p:nvPr/>
        </p:nvPicPr>
        <p:blipFill>
          <a:blip r:embed="rId4" cstate="print"/>
          <a:srcRect/>
          <a:stretch>
            <a:fillRect/>
          </a:stretch>
        </p:blipFill>
        <p:spPr bwMode="auto">
          <a:xfrm>
            <a:off x="4355976" y="1196752"/>
            <a:ext cx="3888432" cy="5443805"/>
          </a:xfrm>
          <a:prstGeom prst="rect">
            <a:avLst/>
          </a:prstGeom>
          <a:noFill/>
        </p:spPr>
      </p:pic>
      <p:sp>
        <p:nvSpPr>
          <p:cNvPr id="9" name="Прямоугольник 8"/>
          <p:cNvSpPr/>
          <p:nvPr/>
        </p:nvSpPr>
        <p:spPr>
          <a:xfrm>
            <a:off x="4355976" y="1196752"/>
            <a:ext cx="3888432" cy="547260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688770" y="6309320"/>
            <a:ext cx="2595198" cy="369332"/>
          </a:xfrm>
          <a:prstGeom prst="rect">
            <a:avLst/>
          </a:prstGeom>
        </p:spPr>
        <p:txBody>
          <a:bodyPr wrap="none">
            <a:spAutoFit/>
          </a:bodyPr>
          <a:lstStyle/>
          <a:p>
            <a:r>
              <a:rPr lang="ru-RU" b="1" i="1" u="none" strike="noStrike" dirty="0"/>
              <a:t>Оптический микроскоп</a:t>
            </a:r>
            <a:endParaRPr lang="ru-RU" b="1" i="1" dirty="0"/>
          </a:p>
        </p:txBody>
      </p:sp>
      <p:sp>
        <p:nvSpPr>
          <p:cNvPr id="12" name="Прямоугольник 11"/>
          <p:cNvSpPr/>
          <p:nvPr/>
        </p:nvSpPr>
        <p:spPr>
          <a:xfrm>
            <a:off x="1423036" y="260648"/>
            <a:ext cx="6475234" cy="830997"/>
          </a:xfrm>
          <a:prstGeom prst="rect">
            <a:avLst/>
          </a:prstGeom>
          <a:noFill/>
        </p:spPr>
        <p:txBody>
          <a:bodyPr wrap="none" lIns="91440" tIns="45720" rIns="91440" bIns="45720">
            <a:spAutoFit/>
          </a:bodyPr>
          <a:lstStyle/>
          <a:p>
            <a:pPr algn="ctr"/>
            <a:r>
              <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ВИДЫ  МИКРОСКОПОВ</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9" name="Прямоугольник 8"/>
          <p:cNvSpPr/>
          <p:nvPr/>
        </p:nvSpPr>
        <p:spPr>
          <a:xfrm>
            <a:off x="3347864" y="1196752"/>
            <a:ext cx="4896544" cy="489654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6" name="Picture 4" descr="http://t9.tech777.com/tech777.com/ProductPictures/500x500/4/p_7768_Chinavasion-CVEDM-MC01-1-mn2.JPG.thumb_500x500.jpg"/>
          <p:cNvPicPr>
            <a:picLocks noChangeAspect="1" noChangeArrowheads="1"/>
          </p:cNvPicPr>
          <p:nvPr/>
        </p:nvPicPr>
        <p:blipFill>
          <a:blip r:embed="rId4" cstate="print"/>
          <a:srcRect/>
          <a:stretch>
            <a:fillRect/>
          </a:stretch>
        </p:blipFill>
        <p:spPr bwMode="auto">
          <a:xfrm>
            <a:off x="3419872" y="1268760"/>
            <a:ext cx="4762500" cy="4752528"/>
          </a:xfrm>
          <a:prstGeom prst="rect">
            <a:avLst/>
          </a:prstGeom>
          <a:noFill/>
        </p:spPr>
      </p:pic>
      <p:sp>
        <p:nvSpPr>
          <p:cNvPr id="10" name="Прямоугольник 9"/>
          <p:cNvSpPr/>
          <p:nvPr/>
        </p:nvSpPr>
        <p:spPr>
          <a:xfrm>
            <a:off x="3347864" y="6165304"/>
            <a:ext cx="2768258" cy="369332"/>
          </a:xfrm>
          <a:prstGeom prst="rect">
            <a:avLst/>
          </a:prstGeom>
        </p:spPr>
        <p:txBody>
          <a:bodyPr wrap="none">
            <a:spAutoFit/>
          </a:bodyPr>
          <a:lstStyle/>
          <a:p>
            <a:r>
              <a:rPr lang="ru-RU" b="1" i="1" u="none" strike="noStrike" dirty="0"/>
              <a:t>Электронный микроскоп</a:t>
            </a:r>
            <a:endParaRPr lang="ru-RU" b="1" i="1" dirty="0"/>
          </a:p>
        </p:txBody>
      </p:sp>
      <p:sp>
        <p:nvSpPr>
          <p:cNvPr id="11" name="Прямоугольник 10"/>
          <p:cNvSpPr/>
          <p:nvPr/>
        </p:nvSpPr>
        <p:spPr>
          <a:xfrm>
            <a:off x="1423036" y="260648"/>
            <a:ext cx="6475234" cy="830997"/>
          </a:xfrm>
          <a:prstGeom prst="rect">
            <a:avLst/>
          </a:prstGeom>
          <a:noFill/>
        </p:spPr>
        <p:txBody>
          <a:bodyPr wrap="none" lIns="91440" tIns="45720" rIns="91440" bIns="45720">
            <a:spAutoFit/>
          </a:bodyPr>
          <a:lstStyle/>
          <a:p>
            <a:pPr algn="ctr"/>
            <a:r>
              <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ВИДЫ  МИКРОСКОПОВ</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9" name="Прямоугольник 8"/>
          <p:cNvSpPr/>
          <p:nvPr/>
        </p:nvSpPr>
        <p:spPr>
          <a:xfrm>
            <a:off x="3347864" y="1484784"/>
            <a:ext cx="5184576" cy="489654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18" name="Picture 2" descr="http://sdelanounas.ru/images/img/lh6.googleusercontent.com/x400_-5Fn2ko4TBB4_TjpXhtUZWfI_AAAAAAAAADA_tGTWkNSyf2I_img_91_105.png.jpeg"/>
          <p:cNvPicPr>
            <a:picLocks noChangeAspect="1" noChangeArrowheads="1"/>
          </p:cNvPicPr>
          <p:nvPr/>
        </p:nvPicPr>
        <p:blipFill>
          <a:blip r:embed="rId4" cstate="print"/>
          <a:srcRect/>
          <a:stretch>
            <a:fillRect/>
          </a:stretch>
        </p:blipFill>
        <p:spPr bwMode="auto">
          <a:xfrm>
            <a:off x="3419872" y="1556792"/>
            <a:ext cx="5079038" cy="4752528"/>
          </a:xfrm>
          <a:prstGeom prst="rect">
            <a:avLst/>
          </a:prstGeom>
          <a:noFill/>
        </p:spPr>
      </p:pic>
      <p:sp>
        <p:nvSpPr>
          <p:cNvPr id="8" name="Прямоугольник 7"/>
          <p:cNvSpPr/>
          <p:nvPr/>
        </p:nvSpPr>
        <p:spPr>
          <a:xfrm>
            <a:off x="3347864" y="6381328"/>
            <a:ext cx="3852017" cy="369332"/>
          </a:xfrm>
          <a:prstGeom prst="rect">
            <a:avLst/>
          </a:prstGeom>
        </p:spPr>
        <p:txBody>
          <a:bodyPr wrap="none">
            <a:spAutoFit/>
          </a:bodyPr>
          <a:lstStyle/>
          <a:p>
            <a:r>
              <a:rPr lang="ru-RU" b="1" i="1" u="none" strike="noStrike" dirty="0"/>
              <a:t>Сканирующий зондовый микроскоп</a:t>
            </a:r>
            <a:endParaRPr lang="ru-RU" b="1" i="1" dirty="0"/>
          </a:p>
        </p:txBody>
      </p:sp>
      <p:sp>
        <p:nvSpPr>
          <p:cNvPr id="10" name="Прямоугольник 9"/>
          <p:cNvSpPr/>
          <p:nvPr/>
        </p:nvSpPr>
        <p:spPr>
          <a:xfrm>
            <a:off x="1423036" y="260648"/>
            <a:ext cx="6475234" cy="830997"/>
          </a:xfrm>
          <a:prstGeom prst="rect">
            <a:avLst/>
          </a:prstGeom>
          <a:noFill/>
        </p:spPr>
        <p:txBody>
          <a:bodyPr wrap="none" lIns="91440" tIns="45720" rIns="91440" bIns="45720">
            <a:spAutoFit/>
          </a:bodyPr>
          <a:lstStyle/>
          <a:p>
            <a:pPr algn="ctr"/>
            <a:r>
              <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ВИДЫ  МИКРОСКОПОВ</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pic>
        <p:nvPicPr>
          <p:cNvPr id="35842" name="Picture 2" descr="http://www.mbs10.ru/images/mikroskop/rent.png"/>
          <p:cNvPicPr>
            <a:picLocks noChangeAspect="1" noChangeArrowheads="1"/>
          </p:cNvPicPr>
          <p:nvPr/>
        </p:nvPicPr>
        <p:blipFill>
          <a:blip r:embed="rId4" cstate="print"/>
          <a:srcRect/>
          <a:stretch>
            <a:fillRect/>
          </a:stretch>
        </p:blipFill>
        <p:spPr bwMode="auto">
          <a:xfrm>
            <a:off x="4139952" y="1268760"/>
            <a:ext cx="3960440" cy="5214374"/>
          </a:xfrm>
          <a:prstGeom prst="rect">
            <a:avLst/>
          </a:prstGeom>
          <a:noFill/>
        </p:spPr>
      </p:pic>
      <p:sp>
        <p:nvSpPr>
          <p:cNvPr id="8" name="Прямоугольник 7"/>
          <p:cNvSpPr/>
          <p:nvPr/>
        </p:nvSpPr>
        <p:spPr>
          <a:xfrm>
            <a:off x="4139952" y="1268760"/>
            <a:ext cx="3960440" cy="518457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139952" y="6488668"/>
            <a:ext cx="3060005" cy="369332"/>
          </a:xfrm>
          <a:prstGeom prst="rect">
            <a:avLst/>
          </a:prstGeom>
        </p:spPr>
        <p:txBody>
          <a:bodyPr wrap="none">
            <a:spAutoFit/>
          </a:bodyPr>
          <a:lstStyle/>
          <a:p>
            <a:r>
              <a:rPr lang="ru-RU" b="1" i="1" u="none" strike="noStrike" dirty="0"/>
              <a:t>Рентгеновские микроскопы</a:t>
            </a:r>
            <a:endParaRPr lang="ru-RU" b="1" i="1" dirty="0"/>
          </a:p>
        </p:txBody>
      </p:sp>
      <p:sp>
        <p:nvSpPr>
          <p:cNvPr id="12" name="Прямоугольник 11"/>
          <p:cNvSpPr/>
          <p:nvPr/>
        </p:nvSpPr>
        <p:spPr>
          <a:xfrm>
            <a:off x="1423036" y="260648"/>
            <a:ext cx="6475234" cy="830997"/>
          </a:xfrm>
          <a:prstGeom prst="rect">
            <a:avLst/>
          </a:prstGeom>
          <a:noFill/>
        </p:spPr>
        <p:txBody>
          <a:bodyPr wrap="none" lIns="91440" tIns="45720" rIns="91440" bIns="45720">
            <a:spAutoFit/>
          </a:bodyPr>
          <a:lstStyle/>
          <a:p>
            <a:pPr algn="ctr"/>
            <a:r>
              <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ВИДЫ  МИКРОСКОПОВ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8" name="Прямоугольник 7"/>
          <p:cNvSpPr/>
          <p:nvPr/>
        </p:nvSpPr>
        <p:spPr>
          <a:xfrm>
            <a:off x="4139952" y="1268760"/>
            <a:ext cx="3960440" cy="518457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6866" name="Picture 2" descr="http://3y-glaz.ru/wp-content/uploads/2013/07/12-07-2013-16-00-51-20dced0a07748dc088259b11c571b109.jpg"/>
          <p:cNvPicPr>
            <a:picLocks noChangeAspect="1" noChangeArrowheads="1"/>
          </p:cNvPicPr>
          <p:nvPr/>
        </p:nvPicPr>
        <p:blipFill>
          <a:blip r:embed="rId4" cstate="print"/>
          <a:srcRect/>
          <a:stretch>
            <a:fillRect/>
          </a:stretch>
        </p:blipFill>
        <p:spPr bwMode="auto">
          <a:xfrm>
            <a:off x="4211959" y="1340768"/>
            <a:ext cx="3744417" cy="5040560"/>
          </a:xfrm>
          <a:prstGeom prst="rect">
            <a:avLst/>
          </a:prstGeom>
          <a:noFill/>
        </p:spPr>
      </p:pic>
      <p:sp>
        <p:nvSpPr>
          <p:cNvPr id="9" name="Прямоугольник 8"/>
          <p:cNvSpPr/>
          <p:nvPr/>
        </p:nvSpPr>
        <p:spPr>
          <a:xfrm>
            <a:off x="1423036" y="260648"/>
            <a:ext cx="6475234" cy="830997"/>
          </a:xfrm>
          <a:prstGeom prst="rect">
            <a:avLst/>
          </a:prstGeom>
          <a:noFill/>
        </p:spPr>
        <p:txBody>
          <a:bodyPr wrap="none" lIns="91440" tIns="45720" rIns="91440" bIns="45720">
            <a:spAutoFit/>
          </a:bodyPr>
          <a:lstStyle/>
          <a:p>
            <a:pPr algn="ctr"/>
            <a:r>
              <a:rPr lang="ru-RU"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ВИДЫ  МИКРОСКОПОВ</a:t>
            </a:r>
          </a:p>
        </p:txBody>
      </p:sp>
      <p:sp>
        <p:nvSpPr>
          <p:cNvPr id="7" name="Прямоугольник 6"/>
          <p:cNvSpPr/>
          <p:nvPr/>
        </p:nvSpPr>
        <p:spPr>
          <a:xfrm>
            <a:off x="1979712" y="6167045"/>
            <a:ext cx="5760640" cy="646331"/>
          </a:xfrm>
          <a:prstGeom prst="rect">
            <a:avLst/>
          </a:prstGeom>
        </p:spPr>
        <p:txBody>
          <a:bodyPr wrap="square">
            <a:spAutoFit/>
          </a:bodyPr>
          <a:lstStyle/>
          <a:p>
            <a:r>
              <a:rPr lang="ru-RU" b="1" i="1" dirty="0"/>
              <a:t>Дифференциальны</a:t>
            </a:r>
            <a:br>
              <a:rPr lang="ru-RU" b="1" i="1" dirty="0"/>
            </a:br>
            <a:r>
              <a:rPr lang="ru-RU" b="1" i="1" dirty="0"/>
              <a:t>интерференционно-контрастны микроскоп</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9" name="Прямоугольник 8"/>
          <p:cNvSpPr/>
          <p:nvPr/>
        </p:nvSpPr>
        <p:spPr>
          <a:xfrm>
            <a:off x="1619672" y="1412776"/>
            <a:ext cx="6984776" cy="5170646"/>
          </a:xfrm>
          <a:prstGeom prst="rect">
            <a:avLst/>
          </a:prstGeom>
        </p:spPr>
        <p:txBody>
          <a:bodyPr wrap="square">
            <a:spAutoFit/>
          </a:bodyPr>
          <a:lstStyle/>
          <a:p>
            <a:r>
              <a:rPr lang="ru-RU" sz="2400" b="1" dirty="0">
                <a:solidFill>
                  <a:schemeClr val="accent6">
                    <a:lumMod val="75000"/>
                  </a:schemeClr>
                </a:solidFill>
              </a:rPr>
              <a:t>Микроскоп</a:t>
            </a:r>
            <a:r>
              <a:rPr lang="ru-RU" sz="2400" dirty="0">
                <a:solidFill>
                  <a:schemeClr val="accent6">
                    <a:lumMod val="75000"/>
                  </a:schemeClr>
                </a:solidFill>
              </a:rPr>
              <a:t> </a:t>
            </a:r>
            <a:r>
              <a:rPr lang="ru-RU" b="1" dirty="0"/>
              <a:t>- (от греческого </a:t>
            </a:r>
            <a:r>
              <a:rPr lang="ru-RU" b="1" dirty="0">
                <a:solidFill>
                  <a:schemeClr val="accent6">
                    <a:lumMod val="75000"/>
                  </a:schemeClr>
                </a:solidFill>
              </a:rPr>
              <a:t>mikros</a:t>
            </a:r>
            <a:r>
              <a:rPr lang="ru-RU" b="1" dirty="0"/>
              <a:t> - малый и </a:t>
            </a:r>
            <a:r>
              <a:rPr lang="ru-RU" b="1" dirty="0">
                <a:solidFill>
                  <a:schemeClr val="accent6">
                    <a:lumMod val="75000"/>
                  </a:schemeClr>
                </a:solidFill>
              </a:rPr>
              <a:t>skopeo</a:t>
            </a:r>
            <a:r>
              <a:rPr lang="ru-RU" b="1" dirty="0"/>
              <a:t> - смотрю), оптический прибор для получения увеличенного изображения мелких объектов и их деталей, не видимых невооруженным глазом.</a:t>
            </a:r>
          </a:p>
          <a:p>
            <a:r>
              <a:rPr lang="ru-RU" b="1" dirty="0"/>
              <a:t>Глаз человека способен различать детали объекта, отстоящие друг от друга не менее чем на 0,08 мм. С помощью светового микроскопа можно видеть детали, расстояние между которыми составляет до 0,2 мкм. Электронный микроскоп позволяет получить разрешение до 0,1-0,01 нм.</a:t>
            </a:r>
          </a:p>
          <a:p>
            <a:r>
              <a:rPr lang="ru-RU" b="1" dirty="0"/>
              <a:t>Изобретение микроскопа, столь важного для всей науки прибора обусловлено, прежде всего, влиянием развития оптики. Некоторые оптические свойства изогнутых поверхностей были известны еще Евклиду (300 лет до н.э.) и Птоломею (127-151 гг.), однако их увеличительная способность не нашла практического применения. В связи с этим первые очки были изобретены Сальвинио дели Арлеати в Италии только в 1285 г. В 16 веке Леонардо да Винчи и Мауролико показали, что малые объекты лучше изучать с помощью лупы.</a:t>
            </a:r>
          </a:p>
        </p:txBody>
      </p:sp>
      <p:pic>
        <p:nvPicPr>
          <p:cNvPr id="16386" name="Picture 2" descr="микроскопические исследования"/>
          <p:cNvPicPr>
            <a:picLocks noChangeAspect="1" noChangeArrowheads="1"/>
          </p:cNvPicPr>
          <p:nvPr/>
        </p:nvPicPr>
        <p:blipFill>
          <a:blip r:embed="rId4" cstate="print"/>
          <a:srcRect/>
          <a:stretch>
            <a:fillRect/>
          </a:stretch>
        </p:blipFill>
        <p:spPr bwMode="auto">
          <a:xfrm rot="19854131">
            <a:off x="415583" y="1625002"/>
            <a:ext cx="859416" cy="897782"/>
          </a:xfrm>
          <a:prstGeom prst="rect">
            <a:avLst/>
          </a:prstGeom>
          <a:noFill/>
          <a:effectLst>
            <a:softEdge rad="1270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6" name="Прямоугольник 5"/>
          <p:cNvSpPr/>
          <p:nvPr/>
        </p:nvSpPr>
        <p:spPr>
          <a:xfrm>
            <a:off x="1547664" y="1340768"/>
            <a:ext cx="7416824" cy="2923877"/>
          </a:xfrm>
          <a:prstGeom prst="rect">
            <a:avLst/>
          </a:prstGeom>
        </p:spPr>
        <p:txBody>
          <a:bodyPr wrap="square">
            <a:spAutoFit/>
          </a:bodyPr>
          <a:lstStyle/>
          <a:p>
            <a:r>
              <a:rPr lang="ru-RU" sz="2400" b="1" dirty="0">
                <a:solidFill>
                  <a:schemeClr val="accent6">
                    <a:lumMod val="75000"/>
                  </a:schemeClr>
                </a:solidFill>
              </a:rPr>
              <a:t>Первый</a:t>
            </a:r>
            <a:r>
              <a:rPr lang="ru-RU" sz="2000" b="1" dirty="0"/>
              <a:t> микроскоп был создан лишь в 1595 году Захариусом Йансеном (Z. Jansen). Изобретение заключалось в том, что Захариус Йансен смонтировал две выпуклые линзы внутри одной трубки, тем самым, заложив основы для создания сложных микроскопов. Фокусировка на исследуемом объекте достигалось за счет выдвижного тубуса. Увеличение микроскопа составляло от 3 до 10 крат. И это был настоящий прорыв в области микроскопии! Каждый свой следующий микроскоп он значительно совершенствовал.</a:t>
            </a:r>
          </a:p>
        </p:txBody>
      </p:sp>
      <p:pic>
        <p:nvPicPr>
          <p:cNvPr id="15364" name="Picture 4" descr="http://www.history-of-the-microscope.org/images/Galileo-first-telescope1.jpg"/>
          <p:cNvPicPr>
            <a:picLocks noChangeAspect="1" noChangeArrowheads="1"/>
          </p:cNvPicPr>
          <p:nvPr/>
        </p:nvPicPr>
        <p:blipFill>
          <a:blip r:embed="rId4" cstate="print"/>
          <a:srcRect/>
          <a:stretch>
            <a:fillRect/>
          </a:stretch>
        </p:blipFill>
        <p:spPr bwMode="auto">
          <a:xfrm>
            <a:off x="2963822" y="4221088"/>
            <a:ext cx="4272474" cy="2448272"/>
          </a:xfrm>
          <a:prstGeom prst="rect">
            <a:avLst/>
          </a:prstGeom>
          <a:noFill/>
        </p:spPr>
      </p:pic>
      <p:sp>
        <p:nvSpPr>
          <p:cNvPr id="10" name="Прямоугольник 9"/>
          <p:cNvSpPr/>
          <p:nvPr/>
        </p:nvSpPr>
        <p:spPr>
          <a:xfrm>
            <a:off x="2987824" y="4293096"/>
            <a:ext cx="4248472" cy="237626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8" name="Прямоугольник 7"/>
          <p:cNvSpPr/>
          <p:nvPr/>
        </p:nvSpPr>
        <p:spPr>
          <a:xfrm>
            <a:off x="1691680" y="1340768"/>
            <a:ext cx="6858000" cy="3970318"/>
          </a:xfrm>
          <a:prstGeom prst="rect">
            <a:avLst/>
          </a:prstGeom>
        </p:spPr>
        <p:txBody>
          <a:bodyPr wrap="square">
            <a:spAutoFit/>
          </a:bodyPr>
          <a:lstStyle/>
          <a:p>
            <a:r>
              <a:rPr lang="ru-RU" sz="3600" b="1" dirty="0">
                <a:solidFill>
                  <a:schemeClr val="accent6">
                    <a:lumMod val="75000"/>
                  </a:schemeClr>
                </a:solidFill>
              </a:rPr>
              <a:t>В </a:t>
            </a:r>
            <a:r>
              <a:rPr lang="ru-RU" sz="2400" b="1" dirty="0"/>
              <a:t>этот период (XVI в.) датские, английские и итальянские исследовательские приборы постепенно начали свое развитие, закладывая фундамент современной микроскопии.</a:t>
            </a:r>
          </a:p>
          <a:p>
            <a:r>
              <a:rPr lang="ru-RU" sz="2400" b="1" dirty="0"/>
              <a:t>Быстрое распространение и совершенствование микроскопов началось после того, как Галилей (G. Galilei), совершенствуя сконструированную им зрительную трубу, стал использовать ее как своеобразный микроскоп (1609—1610), изменяя расстояние между объективом и окуляром.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pic>
        <p:nvPicPr>
          <p:cNvPr id="17410" name="Picture 2" descr="http://www.calmug.org/wp-content/uploads/2010/02/Galileo.png"/>
          <p:cNvPicPr>
            <a:picLocks noChangeAspect="1" noChangeArrowheads="1"/>
          </p:cNvPicPr>
          <p:nvPr/>
        </p:nvPicPr>
        <p:blipFill>
          <a:blip r:embed="rId4" cstate="print"/>
          <a:srcRect/>
          <a:stretch>
            <a:fillRect/>
          </a:stretch>
        </p:blipFill>
        <p:spPr bwMode="auto">
          <a:xfrm>
            <a:off x="3851920" y="980728"/>
            <a:ext cx="4680520" cy="5846814"/>
          </a:xfrm>
          <a:prstGeom prst="rect">
            <a:avLst/>
          </a:prstGeom>
          <a:noFill/>
          <a:effectLst>
            <a:softEdge rad="635000"/>
          </a:effectLst>
        </p:spPr>
      </p:pic>
      <p:sp>
        <p:nvSpPr>
          <p:cNvPr id="9" name="Прямоугольник 8"/>
          <p:cNvSpPr/>
          <p:nvPr/>
        </p:nvSpPr>
        <p:spPr>
          <a:xfrm>
            <a:off x="3851920" y="1196752"/>
            <a:ext cx="4608512" cy="532859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412" name="Picture 4" descr="http://byaki.net/uploads/posts/2011-06/1308832816_8.jpg"/>
          <p:cNvPicPr>
            <a:picLocks noChangeAspect="1" noChangeArrowheads="1"/>
          </p:cNvPicPr>
          <p:nvPr/>
        </p:nvPicPr>
        <p:blipFill>
          <a:blip r:embed="rId5" cstate="print"/>
          <a:srcRect/>
          <a:stretch>
            <a:fillRect/>
          </a:stretch>
        </p:blipFill>
        <p:spPr bwMode="auto">
          <a:xfrm>
            <a:off x="1187624" y="2597006"/>
            <a:ext cx="3240360" cy="4432394"/>
          </a:xfrm>
          <a:prstGeom prst="rect">
            <a:avLst/>
          </a:prstGeom>
          <a:noFill/>
          <a:effectLst>
            <a:softEdge rad="635000"/>
          </a:effectLst>
        </p:spPr>
      </p:pic>
      <p:sp>
        <p:nvSpPr>
          <p:cNvPr id="10" name="Прямоугольник 9"/>
          <p:cNvSpPr/>
          <p:nvPr/>
        </p:nvSpPr>
        <p:spPr>
          <a:xfrm>
            <a:off x="1331640" y="6597352"/>
            <a:ext cx="2523704" cy="307777"/>
          </a:xfrm>
          <a:prstGeom prst="rect">
            <a:avLst/>
          </a:prstGeom>
        </p:spPr>
        <p:txBody>
          <a:bodyPr wrap="none">
            <a:spAutoFit/>
          </a:bodyPr>
          <a:lstStyle/>
          <a:p>
            <a:r>
              <a:rPr lang="ru-RU" sz="1400" b="1" dirty="0"/>
              <a:t>Микроскоп</a:t>
            </a:r>
            <a:r>
              <a:rPr lang="ru-RU" sz="1400" dirty="0"/>
              <a:t> </a:t>
            </a:r>
            <a:r>
              <a:rPr lang="ru-RU" sz="1400" b="1" dirty="0"/>
              <a:t>Галилея</a:t>
            </a:r>
            <a:r>
              <a:rPr lang="ru-RU" sz="1400" dirty="0"/>
              <a:t>. 1612 год.</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sp>
        <p:nvSpPr>
          <p:cNvPr id="6" name="Прямоугольник 5"/>
          <p:cNvSpPr/>
          <p:nvPr/>
        </p:nvSpPr>
        <p:spPr>
          <a:xfrm>
            <a:off x="1835696" y="1628800"/>
            <a:ext cx="6030416" cy="2739211"/>
          </a:xfrm>
          <a:prstGeom prst="rect">
            <a:avLst/>
          </a:prstGeom>
        </p:spPr>
        <p:txBody>
          <a:bodyPr wrap="square">
            <a:spAutoFit/>
          </a:bodyPr>
          <a:lstStyle/>
          <a:p>
            <a:r>
              <a:rPr lang="ru-RU" sz="3200" b="1" dirty="0">
                <a:solidFill>
                  <a:schemeClr val="accent6">
                    <a:lumMod val="75000"/>
                  </a:schemeClr>
                </a:solidFill>
              </a:rPr>
              <a:t>В</a:t>
            </a:r>
            <a:r>
              <a:rPr lang="ru-RU" sz="2000" b="1" dirty="0"/>
              <a:t> 1625 г. членом Римской "Академии зорких" ("Akudemia dei lincei") И. Фабером был предложен термин "</a:t>
            </a:r>
            <a:r>
              <a:rPr lang="ru-RU" sz="2000" b="1" dirty="0">
                <a:solidFill>
                  <a:schemeClr val="accent6">
                    <a:lumMod val="75000"/>
                  </a:schemeClr>
                </a:solidFill>
              </a:rPr>
              <a:t>микроскоп</a:t>
            </a:r>
            <a:r>
              <a:rPr lang="ru-RU" sz="2000" b="1" dirty="0"/>
              <a:t>". Первые успехи, связанные с применением микроскопа в научных биологических исследованиях, были достигнуты Гуком (R. Hooke), который первым описал растительную клетку (около 1665 г.). В своей книге "Micrographia" Гук описал устройство микроскопа.</a:t>
            </a:r>
          </a:p>
        </p:txBody>
      </p:sp>
      <p:sp>
        <p:nvSpPr>
          <p:cNvPr id="9" name="Стрелка вниз 8"/>
          <p:cNvSpPr/>
          <p:nvPr/>
        </p:nvSpPr>
        <p:spPr>
          <a:xfrm>
            <a:off x="6876256" y="4509120"/>
            <a:ext cx="720080" cy="1656184"/>
          </a:xfrm>
          <a:prstGeom prst="down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pic>
        <p:nvPicPr>
          <p:cNvPr id="19462" name="Picture 6" descr="http://pctrs.network.hu/clubblogpicture/2/7/2/_/272412_315407528_big.JPG"/>
          <p:cNvPicPr>
            <a:picLocks noChangeAspect="1" noChangeArrowheads="1"/>
          </p:cNvPicPr>
          <p:nvPr/>
        </p:nvPicPr>
        <p:blipFill>
          <a:blip r:embed="rId4" cstate="print">
            <a:lum contrast="20000"/>
          </a:blip>
          <a:srcRect/>
          <a:stretch>
            <a:fillRect/>
          </a:stretch>
        </p:blipFill>
        <p:spPr bwMode="auto">
          <a:xfrm>
            <a:off x="2231232" y="1340768"/>
            <a:ext cx="6912768" cy="4608512"/>
          </a:xfrm>
          <a:prstGeom prst="rect">
            <a:avLst/>
          </a:prstGeom>
          <a:noFill/>
          <a:effectLst>
            <a:softEdge rad="635000"/>
          </a:effectLst>
        </p:spPr>
      </p:pic>
      <p:sp>
        <p:nvSpPr>
          <p:cNvPr id="10" name="Прямоугольник 9"/>
          <p:cNvSpPr/>
          <p:nvPr/>
        </p:nvSpPr>
        <p:spPr>
          <a:xfrm>
            <a:off x="2555776" y="1412776"/>
            <a:ext cx="6264696" cy="4392488"/>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Выгнутая влево стрелка 10"/>
          <p:cNvSpPr/>
          <p:nvPr/>
        </p:nvSpPr>
        <p:spPr>
          <a:xfrm rot="20717595">
            <a:off x="1691680" y="5517232"/>
            <a:ext cx="720080" cy="1124744"/>
          </a:xfrm>
          <a:prstGeom prst="curved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Pictures\Шаблоны для презентаций\апне.jpg"/>
          <p:cNvPicPr>
            <a:picLocks noChangeAspect="1" noChangeArrowheads="1"/>
          </p:cNvPicPr>
          <p:nvPr/>
        </p:nvPicPr>
        <p:blipFill>
          <a:blip r:embed="rId2" cstate="print"/>
          <a:srcRect b="2744"/>
          <a:stretch>
            <a:fillRect/>
          </a:stretch>
        </p:blipFill>
        <p:spPr bwMode="auto">
          <a:xfrm>
            <a:off x="0" y="0"/>
            <a:ext cx="9144000" cy="6858000"/>
          </a:xfrm>
          <a:prstGeom prst="rect">
            <a:avLst/>
          </a:prstGeom>
          <a:noFill/>
        </p:spPr>
      </p:pic>
      <p:pic>
        <p:nvPicPr>
          <p:cNvPr id="4102" name="Picture 6" descr="http://www.otoys.ru/picturesNew/eastcolight/b_7102_1.jpg"/>
          <p:cNvPicPr>
            <a:picLocks noChangeAspect="1" noChangeArrowheads="1"/>
          </p:cNvPicPr>
          <p:nvPr/>
        </p:nvPicPr>
        <p:blipFill>
          <a:blip r:embed="rId3" cstate="print"/>
          <a:srcRect/>
          <a:stretch>
            <a:fillRect/>
          </a:stretch>
        </p:blipFill>
        <p:spPr bwMode="auto">
          <a:xfrm>
            <a:off x="-396552" y="3501008"/>
            <a:ext cx="2267744" cy="3401616"/>
          </a:xfrm>
          <a:prstGeom prst="rect">
            <a:avLst/>
          </a:prstGeom>
          <a:noFill/>
          <a:effectLst>
            <a:softEdge rad="635000"/>
          </a:effectLst>
        </p:spPr>
      </p:pic>
      <p:sp>
        <p:nvSpPr>
          <p:cNvPr id="7" name="Прямоугольник 6"/>
          <p:cNvSpPr/>
          <p:nvPr/>
        </p:nvSpPr>
        <p:spPr>
          <a:xfrm>
            <a:off x="841884" y="260648"/>
            <a:ext cx="7637540" cy="923330"/>
          </a:xfrm>
          <a:prstGeom prst="rect">
            <a:avLst/>
          </a:prstGeom>
          <a:noFill/>
        </p:spPr>
        <p:txBody>
          <a:bodyPr wrap="none" lIns="91440" tIns="45720" rIns="91440" bIns="45720">
            <a:spAutoFit/>
          </a:bodyPr>
          <a:lstStyle/>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ИСТОРИЯ МИКРОСКОПА</a:t>
            </a:r>
          </a:p>
        </p:txBody>
      </p:sp>
      <p:pic>
        <p:nvPicPr>
          <p:cNvPr id="21506" name="Picture 2" descr="http://s39.radikal.ru/i086/0910/28/429a6592fa04.jpg"/>
          <p:cNvPicPr>
            <a:picLocks noChangeAspect="1" noChangeArrowheads="1"/>
          </p:cNvPicPr>
          <p:nvPr/>
        </p:nvPicPr>
        <p:blipFill>
          <a:blip r:embed="rId4" cstate="print"/>
          <a:srcRect/>
          <a:stretch>
            <a:fillRect/>
          </a:stretch>
        </p:blipFill>
        <p:spPr bwMode="auto">
          <a:xfrm>
            <a:off x="4355976" y="1268760"/>
            <a:ext cx="4392488" cy="5387954"/>
          </a:xfrm>
          <a:prstGeom prst="rect">
            <a:avLst/>
          </a:prstGeom>
          <a:noFill/>
          <a:effectLst>
            <a:softEdge rad="635000"/>
          </a:effectLst>
        </p:spPr>
      </p:pic>
      <p:pic>
        <p:nvPicPr>
          <p:cNvPr id="21508" name="Picture 4" descr="http://thelib.ru/books/00/07/06/00070682/Autogen_eBook_id92"/>
          <p:cNvPicPr>
            <a:picLocks noChangeAspect="1" noChangeArrowheads="1"/>
          </p:cNvPicPr>
          <p:nvPr/>
        </p:nvPicPr>
        <p:blipFill>
          <a:blip r:embed="rId5" cstate="print"/>
          <a:srcRect/>
          <a:stretch>
            <a:fillRect/>
          </a:stretch>
        </p:blipFill>
        <p:spPr bwMode="auto">
          <a:xfrm>
            <a:off x="3347864" y="1268760"/>
            <a:ext cx="3816424" cy="4040189"/>
          </a:xfrm>
          <a:prstGeom prst="rect">
            <a:avLst/>
          </a:prstGeom>
          <a:noFill/>
          <a:effectLst>
            <a:softEdge rad="635000"/>
          </a:effectLst>
        </p:spPr>
      </p:pic>
      <p:sp>
        <p:nvSpPr>
          <p:cNvPr id="12" name="Прямоугольник 11"/>
          <p:cNvSpPr/>
          <p:nvPr/>
        </p:nvSpPr>
        <p:spPr>
          <a:xfrm>
            <a:off x="3059832" y="6237312"/>
            <a:ext cx="1861279" cy="369332"/>
          </a:xfrm>
          <a:prstGeom prst="rect">
            <a:avLst/>
          </a:prstGeom>
        </p:spPr>
        <p:txBody>
          <a:bodyPr wrap="none">
            <a:spAutoFit/>
          </a:bodyPr>
          <a:lstStyle/>
          <a:p>
            <a:r>
              <a:rPr lang="ru-RU" b="1" dirty="0"/>
              <a:t>Микроскоп</a:t>
            </a:r>
            <a:r>
              <a:rPr lang="ru-RU" dirty="0"/>
              <a:t> </a:t>
            </a:r>
            <a:r>
              <a:rPr lang="ru-RU" b="1" dirty="0"/>
              <a:t>Гука</a:t>
            </a:r>
            <a:r>
              <a:rPr lang="ru-RU" dirty="0"/>
              <a:t>.</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TotalTime>
  <Words>1156</Words>
  <Application>Microsoft Macintosh PowerPoint</Application>
  <PresentationFormat>Экран (4:3)</PresentationFormat>
  <Paragraphs>73</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Microsoft Office User</cp:lastModifiedBy>
  <cp:revision>22</cp:revision>
  <dcterms:created xsi:type="dcterms:W3CDTF">2013-10-06T12:39:26Z</dcterms:created>
  <dcterms:modified xsi:type="dcterms:W3CDTF">2021-02-23T12:37:35Z</dcterms:modified>
</cp:coreProperties>
</file>