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91" r:id="rId3"/>
    <p:sldId id="392" r:id="rId4"/>
    <p:sldId id="406" r:id="rId5"/>
    <p:sldId id="416" r:id="rId6"/>
    <p:sldId id="422" r:id="rId7"/>
    <p:sldId id="427" r:id="rId8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E62B25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5206" autoAdjust="0"/>
  </p:normalViewPr>
  <p:slideViewPr>
    <p:cSldViewPr snapToGrid="0">
      <p:cViewPr varScale="1">
        <p:scale>
          <a:sx n="125" d="100"/>
          <a:sy n="125" d="100"/>
        </p:scale>
        <p:origin x="1496" y="160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10.02.21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74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178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20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084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63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172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91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62216" y="357808"/>
            <a:ext cx="64230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Федеральное государственное бюджетное образовательное учреждение</a:t>
            </a:r>
          </a:p>
          <a:p>
            <a:r>
              <a:rPr lang="ru-RU" sz="1600" b="1" dirty="0"/>
              <a:t>высшего профессионального образования</a:t>
            </a:r>
          </a:p>
          <a:p>
            <a:r>
              <a:rPr lang="ru-RU" sz="1600" b="1" dirty="0"/>
              <a:t>«Российская академия народного хозяйства и государственной службы</a:t>
            </a:r>
          </a:p>
          <a:p>
            <a:r>
              <a:rPr lang="ru-RU" sz="1600" b="1" dirty="0"/>
              <a:t>при Президенте Российской Федерации»</a:t>
            </a:r>
          </a:p>
          <a:p>
            <a:r>
              <a:rPr lang="ru-RU" sz="1600" b="1" dirty="0"/>
              <a:t>Поволжский институт управления имени П.А. Столыпина</a:t>
            </a:r>
          </a:p>
          <a:p>
            <a:endParaRPr lang="ru-RU" sz="2800" b="1" dirty="0"/>
          </a:p>
          <a:p>
            <a:endParaRPr lang="ru-RU" sz="2800" b="1" dirty="0"/>
          </a:p>
          <a:p>
            <a:r>
              <a:rPr lang="ru-RU" sz="2800" b="1" dirty="0"/>
              <a:t>«Таможенный контроль: Проверка документов и сведений»</a:t>
            </a:r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l="5459" t="14170" r="81672" b="76522"/>
          <a:stretch/>
        </p:blipFill>
        <p:spPr>
          <a:xfrm>
            <a:off x="429177" y="3068986"/>
            <a:ext cx="2221201" cy="680881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87077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3316" y="2088244"/>
            <a:ext cx="4953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-apple-system"/>
              </a:rPr>
              <a:t>В соответствии с ТК ЕАЭС</a:t>
            </a:r>
            <a:r>
              <a:rPr lang="ru-RU" dirty="0">
                <a:solidFill>
                  <a:srgbClr val="000000"/>
                </a:solidFill>
                <a:latin typeface="-apple-system"/>
              </a:rPr>
              <a:t>— таможенный контроль это совокупность совершаемых таможенными органами действий, направленных на проверку и (или) обеспечение соблюдения международных договоров и актов в сфере таможенного регулирования и законодательства государств-членов о таможенном регулировании(пп.41 п.1 ст.2 ТК ЕАЭС) </a:t>
            </a:r>
            <a:endParaRPr lang="ru-RU" dirty="0"/>
          </a:p>
        </p:txBody>
      </p:sp>
      <p:pic>
        <p:nvPicPr>
          <p:cNvPr id="2" name="Picture 2" descr="ÐÐ°ÑÑÐ¸Ð½ÐºÐ¸ Ð¿Ð¾ Ð·Ð°Ð¿ÑÐ¾ÑÑ ÑÐ°Ð¼Ð¾Ð¶ÐµÐ½Ð½ÑÐ¹ ÐºÐ¾Ð½ÑÑÐ¾Ð»Ñ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16" y="2295752"/>
            <a:ext cx="4462112" cy="399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30629" y="1140212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42052" y="777704"/>
            <a:ext cx="8953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800" b="1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062" y="2084611"/>
            <a:ext cx="4967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774" y="2084611"/>
            <a:ext cx="3465051" cy="19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032" y="4132405"/>
            <a:ext cx="3856958" cy="261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3062" y="1964353"/>
            <a:ext cx="4953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Формы таможенного контроля 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— это </a:t>
            </a:r>
            <a:r>
              <a:rPr lang="ru-RU" i="1" dirty="0">
                <a:solidFill>
                  <a:srgbClr val="000000"/>
                </a:solidFill>
                <a:latin typeface="Open Sans"/>
              </a:rPr>
              <a:t>отдельные категории проверочных действий таможенных органов, направленных на осуществление таможенного контроля, включающие применение особых средств и методов в целях проверки соблюдения субъектами экономической деятельности таможенного законодательства.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65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6878" y="935305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2000" dirty="0">
                <a:solidFill>
                  <a:srgbClr val="4D4D4D"/>
                </a:solidFill>
                <a:latin typeface="Open Sans"/>
              </a:rPr>
              <a:t> 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Проверка таможенных, иных документов и (или) сведений – форма таможенного контроля, заключающаяся в проверке:</a:t>
            </a:r>
            <a:endParaRPr lang="ru-RU" sz="2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4726" y="1919825"/>
            <a:ext cx="93905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1) таможенной декларации;</a:t>
            </a:r>
          </a:p>
          <a:p>
            <a:pPr marL="457200" indent="-457200" algn="l">
              <a:buAutoNum type="arabicParenR"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algn="l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2) иных таможенных документов, за исключением документов, составляемых таможенными органами;</a:t>
            </a:r>
          </a:p>
          <a:p>
            <a:pPr algn="l"/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algn="l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3) документов, подтверждающих сведения, заявленные в таможенной декларации;</a:t>
            </a:r>
          </a:p>
          <a:p>
            <a:pPr algn="l"/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algn="l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4) иных документов, представленных таможенному органу в соответствии с настоящим Кодексом;</a:t>
            </a:r>
          </a:p>
          <a:p>
            <a:pPr algn="l"/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algn="l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5) сведений, заявленных в таможенной декларации и (или) содержащихся в представленных таможенному органу документах;</a:t>
            </a:r>
          </a:p>
          <a:p>
            <a:pPr algn="l"/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algn="l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6) иных сведений, представленных таможенному органу или полученных им в соответствии с настоящим Кодексом или законодательством государств-членов.</a:t>
            </a:r>
            <a:endParaRPr lang="ru-RU" sz="18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6126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5632" y="937483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800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3971" y="1924181"/>
            <a:ext cx="90682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Запрошенные в соответствии с п. 4 настоящей статьи документы и (или) сведения либо объяснения причин, по которым такие документы и (или) сведения не могут быть представлены и (или) отсутствуют, должны быть представлены декларантом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:</a:t>
            </a:r>
          </a:p>
          <a:p>
            <a:pPr algn="l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marL="342900" indent="-342900" algn="l">
              <a:buAutoNum type="arabicParenR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не позднее чем за 4 часа до истечения срока, указанного в пункт 3 статьи 119 настоящего Кодекса;</a:t>
            </a:r>
          </a:p>
          <a:p>
            <a:pPr marL="342900" indent="-342900" algn="l">
              <a:buAutoNum type="arabicParenR"/>
            </a:pP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marL="342900" indent="-342900" algn="l">
              <a:buAutoNum type="arabicParenR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не позднее чем за 2 часа до истечения срока, указанного в пункт 3 статьи 119 настоящего Кодекса;</a:t>
            </a:r>
          </a:p>
          <a:p>
            <a:pPr marL="342900" indent="-342900" algn="l">
              <a:buAutoNum type="arabicParenR"/>
            </a:pP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Open Sans"/>
            </a:endParaRPr>
          </a:p>
          <a:p>
            <a:pPr marL="342900" indent="-342900" algn="l">
              <a:buAutoNum type="arabicParenR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 не позднее чем за 1 рабочий день до истечения срока, установленного таможенным органом при продлении срока выпуска товаров в соответствии с пункт 4 – 6 статьи 119 настоящего Кодекса.</a:t>
            </a:r>
            <a:endParaRPr lang="ru-RU" sz="16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8790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96883" y="911555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10686"/>
              </p:ext>
            </p:extLst>
          </p:nvPr>
        </p:nvGraphicFramePr>
        <p:xfrm>
          <a:off x="106878" y="2156346"/>
          <a:ext cx="9799122" cy="2873908"/>
        </p:xfrm>
        <a:graphic>
          <a:graphicData uri="http://schemas.openxmlformats.org/drawingml/2006/table">
            <a:tbl>
              <a:tblPr firstRow="1" firstCol="1" bandRow="1"/>
              <a:tblGrid>
                <a:gridCol w="979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1285">
                <a:tc>
                  <a:txBody>
                    <a:bodyPr/>
                    <a:lstStyle/>
                    <a:p>
                      <a:pPr indent="342900" algn="just"/>
                      <a:r>
                        <a:rPr lang="ru-RU" sz="20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Результаты проведения таможенного контроля с применением форм таможенного контроля в случаях, предусмотренных ТК ЕАЭС, оформляются путем составления таможенных документов установленной формы или иным способом, предусмотренным ТК ЕАЭС.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6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42" name="Picture 2" descr="ÐÐ°ÑÑÐ¸Ð½ÐºÐ¸ Ð¿Ð¾ Ð·Ð°Ð¿ÑÐ¾ÑÑ ÑÐ°Ð¼Ð¾Ð¶ÐµÐ½Ð½ÑÐµ Ð´Ð¾ÐºÑÐ¼ÐµÐ½ÑÑ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6" y="3872860"/>
            <a:ext cx="4014195" cy="217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ÐÐ°ÑÑÐ¸Ð½ÐºÐ¸ Ð¿Ð¾ Ð·Ð°Ð¿ÑÐ¾ÑÑ ÑÐ°Ð¼Ð¾Ð¶ÐµÐ½Ð½ÑÐµ Ð´Ð¾ÐºÑÐ¼ÐµÐ½ÑÑ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58" y="3619632"/>
            <a:ext cx="4762500" cy="242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19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96883" y="911555"/>
            <a:ext cx="9324975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20537"/>
              </p:ext>
            </p:extLst>
          </p:nvPr>
        </p:nvGraphicFramePr>
        <p:xfrm>
          <a:off x="296883" y="1728109"/>
          <a:ext cx="9442863" cy="4178438"/>
        </p:xfrm>
        <a:graphic>
          <a:graphicData uri="http://schemas.openxmlformats.org/drawingml/2006/table">
            <a:tbl>
              <a:tblPr firstRow="1" firstCol="1" bandRow="1"/>
              <a:tblGrid>
                <a:gridCol w="944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1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-apple-system"/>
                          <a:ea typeface="+mn-ea"/>
                          <a:cs typeface="+mn-cs"/>
                        </a:rPr>
                        <a:t>При проведении таможенного контроля таможенные органы исходят из принципа выборочности и ограничиваются только теми формами таможенного контроля, которые достаточны для обеспечения соблюдения таможенного законодательства  ТК ЕАЭС и законодательства государств – членов ТК ЕАЭС, контроль за исполнением которого возложен на таможенные органы.</a:t>
                      </a:r>
                      <a:r>
                        <a:rPr kumimoji="0" lang="ru-RU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ru-RU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42900" algn="ctr"/>
                      <a:endParaRPr lang="ru-RU" sz="19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342900" algn="ctr"/>
                      <a:r>
                        <a:rPr lang="ru-RU" sz="19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Таким образом, таможенный контроль представляет собой совокупность проверочных операций, проводимых таможенными органами, в целях определения и подтверждения статуса товаров, транспортных средств и лиц в таможенном деле, пресечения нарушений таможенных правил и реализации ответственности в сфере таможенного дела.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122" name="Picture 2" descr="ÐÐ°ÑÑÐ¸Ð½ÐºÐ¸ Ð¿Ð¾ Ð·Ð°Ð¿ÑÐ¾ÑÑ ÑÐ°Ð¼Ð¾Ð¶ÐµÐ½Ð½ÑÐ¹ ÐºÐ¾Ð½ÑÑÐ¾Ð»Ñ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58" y="5248893"/>
            <a:ext cx="9152700" cy="152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12190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5593</TotalTime>
  <Words>477</Words>
  <Application>Microsoft Macintosh PowerPoint</Application>
  <PresentationFormat>Лист A4 (210x297 мм)</PresentationFormat>
  <Paragraphs>52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Calibri</vt:lpstr>
      <vt:lpstr>Open Sans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Microsoft Office User</cp:lastModifiedBy>
  <cp:revision>255</cp:revision>
  <dcterms:created xsi:type="dcterms:W3CDTF">2003-02-28T13:27:04Z</dcterms:created>
  <dcterms:modified xsi:type="dcterms:W3CDTF">2021-02-10T13:16:29Z</dcterms:modified>
</cp:coreProperties>
</file>