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72" r:id="rId9"/>
    <p:sldId id="271" r:id="rId10"/>
    <p:sldId id="267" r:id="rId11"/>
    <p:sldId id="268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27"/>
    <a:srgbClr val="000066"/>
    <a:srgbClr val="364A49"/>
    <a:srgbClr val="634C42"/>
    <a:srgbClr val="8C6C4C"/>
    <a:srgbClr val="EEE1B2"/>
    <a:srgbClr val="081428"/>
    <a:srgbClr val="DCDCD1"/>
    <a:srgbClr val="55637C"/>
    <a:srgbClr val="34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27789" y="203551"/>
            <a:ext cx="8688414" cy="6450890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6379" y="312461"/>
            <a:ext cx="8451234" cy="6237427"/>
          </a:xfrm>
          <a:prstGeom prst="rect">
            <a:avLst/>
          </a:prstGeom>
          <a:solidFill>
            <a:schemeClr val="bg1">
              <a:alpha val="8000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817" y="1916802"/>
            <a:ext cx="8752114" cy="302439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824" y="2155597"/>
            <a:ext cx="8347166" cy="2546799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416" y="2155597"/>
            <a:ext cx="8347166" cy="22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международных железнодорожных перевозок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26765"/>
            <a:ext cx="3958046" cy="853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РАХМАТУЛЛИНА ЛИДИЯ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transteam.kz/images/slider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/>
          <a:stretch/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52400"/>
            <a:ext cx="9144000" cy="1631216"/>
          </a:xfrm>
          <a:prstGeom prst="rect">
            <a:avLst/>
          </a:prstGeom>
          <a:solidFill>
            <a:srgbClr val="364A4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Соглашением КОТИФ договор перевозки грузов оформляется железнодорожной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накладной.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обязанностью перевозчика в соответствии с Соглашением является осуществление безопасной перевозки груза в срок и без потерь.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1" y="1783616"/>
            <a:ext cx="9144000" cy="1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49.fastpic.ru/big/2013/0803/8d/8aee577b969cb253ebdca34c9cbb268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3" y="1393004"/>
            <a:ext cx="8502651" cy="52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673" y="414403"/>
            <a:ext cx="8502651" cy="923330"/>
          </a:xfrm>
          <a:prstGeom prst="rect">
            <a:avLst/>
          </a:prstGeom>
          <a:solidFill>
            <a:srgbClr val="364A4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причинения ущерба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утраты груза в результате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транспортировки, либо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просрочке 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доставке- ПЕРЕВОЗЧИК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составить акт.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2130" t="21518" r="18776" b="77232"/>
          <a:stretch/>
        </p:blipFill>
        <p:spPr>
          <a:xfrm>
            <a:off x="320673" y="1334568"/>
            <a:ext cx="8502651" cy="1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aelog.com/uploads/posts/2019-08/jd-perevoz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306286"/>
            <a:ext cx="8509544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571" y="393620"/>
            <a:ext cx="8509544" cy="1200329"/>
          </a:xfrm>
          <a:prstGeom prst="rect">
            <a:avLst/>
          </a:prstGeom>
          <a:solidFill>
            <a:srgbClr val="364A4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о железнодорожных перевозках в основном регулирует и распределяет права и обязанности сторон вообще и перевозчика в частности, позволяя упростить процесс решения спорных ситуаций в большинстве случаев, и главное – не допустить их.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326571" y="1593949"/>
            <a:ext cx="8509544" cy="1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817" y="1916802"/>
            <a:ext cx="8752114" cy="302439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824" y="2155597"/>
            <a:ext cx="8347166" cy="2546799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416" y="2155597"/>
            <a:ext cx="8347166" cy="22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международных железнодорожных перевозок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26765"/>
            <a:ext cx="3958046" cy="92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РАХМАТУЛЛИНА ЛИДИЯ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2555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73" y="344215"/>
            <a:ext cx="8307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Международная железнодорожная перевозка грузов и пассажиров представляет собой перевозку грузов, пассажиров, а так же багажа железнодорожным транспортом с использованием транспортных сообщений двух и более стран.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73" y="3058611"/>
            <a:ext cx="8307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перевозка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крупногабаритных грузов и в больших объемах; перевозка таких грузов на дальние расстояния; </a:t>
            </a:r>
          </a:p>
          <a:p>
            <a:pPr marL="342900" lvl="0" indent="-342900" algn="just">
              <a:spcAft>
                <a:spcPts val="0"/>
              </a:spcAft>
              <a:buBlip>
                <a:blip r:embed="rId2"/>
              </a:buBlip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грузоподъемность транспорта; </a:t>
            </a:r>
          </a:p>
          <a:p>
            <a:pPr marL="342900" lvl="0" indent="-342900" algn="just">
              <a:spcAft>
                <a:spcPts val="0"/>
              </a:spcAft>
              <a:buBlip>
                <a:blip r:embed="rId2"/>
              </a:buBlip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перевозка особых, специфичных и специальных грузов.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763" y="2412280"/>
            <a:ext cx="5172893" cy="646331"/>
          </a:xfrm>
          <a:prstGeom prst="rect">
            <a:avLst/>
          </a:prstGeom>
          <a:solidFill>
            <a:srgbClr val="344B69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ЖЕЛЕЗНОДОРОЖНЫЙ ТРАНСПОРТ ИМЕЕТ РЯД ПОЛОЖИТЕЛЬНЫХ ФАКТОРОВ: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574763" y="2300348"/>
            <a:ext cx="8164287" cy="116871"/>
          </a:xfrm>
          <a:prstGeom prst="rect">
            <a:avLst/>
          </a:prstGeom>
        </p:spPr>
      </p:pic>
      <p:pic>
        <p:nvPicPr>
          <p:cNvPr id="2052" name="Picture 4" descr="https://i.ya-webdesign.com/images/engine-clipart-red-train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2" y="4000882"/>
            <a:ext cx="8307977" cy="262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834" y="1398016"/>
            <a:ext cx="83360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международных перевозках (грузов и пассажиров) по железным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КОТИФ</a:t>
            </a:r>
            <a:endParaRPr lang="ru-RU" sz="24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Соглашение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 международном грузовом сообщении (СМГС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</a:rPr>
              <a:t>Приказ ФТС Приказ ФТС России от 01.06.2011 N 1157 (ред. от 14.04.2014) "Об утверждении Инструкции о действиях должностных лиц таможенных органов, совершающих таможенные операции при международной перевозке товаров железнодорожным транспортом"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095" y="474686"/>
            <a:ext cx="8323545" cy="923330"/>
          </a:xfrm>
          <a:prstGeom prst="rect">
            <a:avLst/>
          </a:prstGeom>
          <a:solidFill>
            <a:srgbClr val="081428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ПРАВОВОЕ РЕГУЛИРОВАНИЕ МЕЖДУНАРОДНЫХ ЖЕЛЕЗНОДОРОЖНЫХ ПЕРЕВОЗОК ОСУЩЕСТВЛЯЕТСЯ ПОСРЕДСТВОМ СЛЕДУЮЩИХ НОРМАТИВНО-ПРАВОВЫХ АКТОВ: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26209s010.edusite.ru/images/russ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7" y="3767895"/>
            <a:ext cx="4036422" cy="28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.onlinelabels.com/images/clip-art/Juhele/Business%20man%20-%20advice%20-%20version%203-2850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4" y="3871286"/>
            <a:ext cx="2060351" cy="26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" y="342901"/>
            <a:ext cx="8413750" cy="6222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КОТИФ</a:t>
            </a:r>
            <a:endParaRPr lang="ru-RU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6994" y="365036"/>
            <a:ext cx="6855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(сокр. от фр.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Convention relative [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aux transports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internationaux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ferroviaires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Конвенция о международных железнодорожных перевозках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заключенная в Берне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мая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1980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(вступила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 силу с 1 января 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1985г.)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lodjistiks.ru/templates/yootheme/cache/32-074027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11532"/>
            <a:ext cx="8413750" cy="48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650" y="1611532"/>
            <a:ext cx="841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России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основной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текст Конвенции, и Протокол действуют с 1 февраля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2010г.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374651" y="1543455"/>
            <a:ext cx="8413750" cy="1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1" y="412042"/>
            <a:ext cx="8386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Существует специальный орган, который занимается администрированием исполнения Конвенции — 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МЕЖПРАВИТЕЛЬСТВЕННАЯ ОРГАНИЗАЦИЯ ДЛЯ МЕЖДУНАРОДНЫХ ПЕРЕВОЗОК ПО ЖЕЛЕЗНЫМ ДОРОГАМ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Organization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aux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transports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internationaux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ferroviaires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OTIF)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dsbt.gov.ua/sites/default/files/imce/mijn_spivrobitn/pictures/logo_otif_positiv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1" y="1541960"/>
            <a:ext cx="5434693" cy="54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476793" y="1889370"/>
            <a:ext cx="8164287" cy="1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823" y="542836"/>
            <a:ext cx="837329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САМА КОНВЕНЦИЯ ПО ОБЪЕМУ НЕ ОСОБЕННО ВЕЛИКА, НО У КОНВЕНЦИИ ИМЕЕТСЯ РЯД ПРИЛОЖЕНИЙ — ИМЕННО ОНИ И ВЫПОЛНЯЮТ ОСНОВНУЮ СОДЕРЖАТЕЛЬНУЮ НАГРУЗКУ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media.istockphoto.com/photos/3d-businessman-pointing-to-right-blank-wall-picture-id492935742?k=6&amp;m=492935742&amp;s=612x612&amp;w=0&amp;h=CwQcOCD6mKAf6C_SS1C0F_aIjhkdTe_i3fPFF-ute_o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4"/>
          <a:stretch/>
        </p:blipFill>
        <p:spPr bwMode="auto">
          <a:xfrm>
            <a:off x="378824" y="2141504"/>
            <a:ext cx="1828800" cy="34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1499" y="2141504"/>
            <a:ext cx="5473337" cy="347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7624" y="2355396"/>
            <a:ext cx="508145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23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отметить, что особенностью этого Соглашения является то обстоятельство, что оно постоянно обновляется, совершенствуется, учитывая изменение экономических отношений в государствах, подписавших это Соглашение.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378823" y="5616276"/>
            <a:ext cx="8164287" cy="1168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2130" t="21518" r="18776" b="77232"/>
          <a:stretch/>
        </p:blipFill>
        <p:spPr>
          <a:xfrm>
            <a:off x="378823" y="2080271"/>
            <a:ext cx="8164287" cy="1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425754"/>
            <a:ext cx="8438606" cy="776029"/>
          </a:xfrm>
          <a:solidFill>
            <a:srgbClr val="DCDCD1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201783"/>
            <a:ext cx="8438606" cy="497518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правила к договору о международных перевозках пассажиров железнодорожным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транспортом(ЦИВ);</a:t>
            </a:r>
            <a:endParaRPr lang="en-US" sz="1800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800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правила к договору о международных перевозках грузов железнодорожным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транспортом (ЦИМ);</a:t>
            </a:r>
            <a:endParaRPr lang="ru-RU" sz="1800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железнодорожной перевозки опасных грузов;</a:t>
            </a:r>
          </a:p>
          <a:p>
            <a:pPr>
              <a:buBlip>
                <a:blip r:embed="rId2"/>
              </a:buBlip>
            </a:pPr>
            <a:r>
              <a:rPr lang="ru-RU" sz="1800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правила к договору об использовании вагонов в международном железнодорожном 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сообщении;</a:t>
            </a:r>
            <a:endParaRPr lang="ru-RU" sz="1800" dirty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800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правила к договору об использовании инфраструктуры в международном железнодорожном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сообщении;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1800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определяют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подвижному составу, используемому </a:t>
            </a:r>
            <a:r>
              <a:rPr lang="ru-RU" sz="1800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международных </a:t>
            </a:r>
            <a:r>
              <a:rPr lang="ru-RU" sz="1800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перевозках, то есть имеют вспомогательное, техническое значение.</a:t>
            </a:r>
          </a:p>
          <a:p>
            <a:endParaRPr lang="ru-RU" dirty="0"/>
          </a:p>
        </p:txBody>
      </p:sp>
      <p:pic>
        <p:nvPicPr>
          <p:cNvPr id="7170" name="Picture 2" descr="https://i.ya-webdesign.com/images/png-train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" y="4572000"/>
            <a:ext cx="8438606" cy="23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08" y="307206"/>
            <a:ext cx="832104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Соглашении регулируются вопросы приема грузов к перевозке, условия его доставки и выдачи грузополучателям.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документе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указывается,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перевозка грузов оформ­ляется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накладной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состоящей из трех листов: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наклад­ной;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груза;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уведомления о прибытии груза.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Отправитель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накладной ценность ряда грузов при предъявлении их к перевозке, например золота. </a:t>
            </a:r>
            <a:endParaRPr lang="ru-RU" b="1" dirty="0" smtClean="0">
              <a:solidFill>
                <a:srgbClr val="010F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противном случае с отправителя взыскивается штраф в пятикратном размере про­возной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сроки доставки грузов большой скоро­стью и малой скоростью. Эти сроки удлиняются на время задерж­ки для выполнения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таможенного контроля и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  <a:endParaRPr lang="ru-RU" b="1" i="0" dirty="0">
              <a:solidFill>
                <a:srgbClr val="010F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mmc24443.ucoz.ru/pmpk/File-Folder-Can-Change-Your-Lif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07" y="1549473"/>
            <a:ext cx="1796141" cy="17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300446"/>
            <a:ext cx="8425543" cy="57476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Присоединение России к КОТИФ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58" y="875212"/>
            <a:ext cx="8425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Принятый в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закон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июля 2009 г. N 152-ФЗ “О присоединении к КОТИФ в редакции Протокола от 3 июня 1999 г.” предусматривает, что 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будет </a:t>
            </a:r>
            <a:r>
              <a:rPr lang="ru-RU" b="1" dirty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 Конвенцию только</a:t>
            </a:r>
            <a:r>
              <a:rPr lang="ru-RU" b="1" dirty="0" smtClean="0">
                <a:solidFill>
                  <a:srgbClr val="010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отношении перевозок грузов (Приложение “B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”);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перевозкам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осуществляемым на части железнодорожной инфраструктуры от причала паромного комплекса “Балтийск” до припортовой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ж/д станции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Балтийск (2,84 км), а также от причала паромного комплекса “Усть-Луги” до припортовой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Лужская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(1,745 км).</a:t>
            </a:r>
          </a:p>
          <a:p>
            <a:endParaRPr lang="ru-RU" dirty="0"/>
          </a:p>
        </p:txBody>
      </p:sp>
      <p:pic>
        <p:nvPicPr>
          <p:cNvPr id="1026" name="Picture 2" descr="http://portofbaltiysk.narod.ru/Mapoftheport/Sh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3160425"/>
            <a:ext cx="4493621" cy="33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iz.ru/sites/default/files/styles/900x506/public/article-2017-09/TASS_12545710_1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" y="3588141"/>
            <a:ext cx="3931922" cy="23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552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КОТИФ</vt:lpstr>
      <vt:lpstr>Презентация PowerPoint</vt:lpstr>
      <vt:lpstr>Презентация PowerPoint</vt:lpstr>
      <vt:lpstr>ПРИЛОЖЕНИЯ</vt:lpstr>
      <vt:lpstr>Презентация PowerPoint</vt:lpstr>
      <vt:lpstr>Присоединение России к КОТИФ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аст</cp:lastModifiedBy>
  <cp:revision>95</cp:revision>
  <dcterms:created xsi:type="dcterms:W3CDTF">2016-11-18T14:12:19Z</dcterms:created>
  <dcterms:modified xsi:type="dcterms:W3CDTF">2021-03-14T14:09:55Z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2329054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