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244408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8775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Карнет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АТА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165304"/>
            <a:ext cx="6400800" cy="682382"/>
          </a:xfrm>
        </p:spPr>
        <p:txBody>
          <a:bodyPr>
            <a:normAutofit/>
          </a:bodyPr>
          <a:lstStyle/>
          <a:p>
            <a:pPr lvl="0" algn="r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: студентка  4  курса группы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с-ТЖдзэ-42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Букина Марина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3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538" y="166966"/>
            <a:ext cx="8316924" cy="4680520"/>
          </a:xfrm>
        </p:spPr>
        <p:txBody>
          <a:bodyPr>
            <a:noAutofit/>
          </a:bodyPr>
          <a:lstStyle/>
          <a:p>
            <a:r>
              <a:rPr lang="ru-RU" sz="1800" b="1" dirty="0" err="1">
                <a:latin typeface="+mn-lt"/>
              </a:rPr>
              <a:t>Карнет</a:t>
            </a:r>
            <a:r>
              <a:rPr lang="ru-RU" sz="1800" b="1" dirty="0">
                <a:latin typeface="+mn-lt"/>
              </a:rPr>
              <a:t> АТА</a:t>
            </a:r>
            <a:r>
              <a:rPr lang="ru-RU" sz="1800" dirty="0">
                <a:latin typeface="+mn-lt"/>
              </a:rPr>
              <a:t> – международный </a:t>
            </a:r>
            <a:r>
              <a:rPr lang="ru-RU" sz="1800" dirty="0" smtClean="0">
                <a:latin typeface="+mn-lt"/>
              </a:rPr>
              <a:t>таможенный документ</a:t>
            </a:r>
            <a:r>
              <a:rPr lang="ru-RU" sz="1800" dirty="0">
                <a:latin typeface="+mn-lt"/>
              </a:rPr>
              <a:t>, о временном ввозе товаров, приравниваемый к таможенной декларации для целей таможенного оформления при применении таможенного режима временного ввоза, позволяющий идентифицировать товары и используемый в качестве </a:t>
            </a:r>
            <a:r>
              <a:rPr lang="ru-RU" sz="1800" dirty="0" err="1" smtClean="0">
                <a:latin typeface="+mn-lt"/>
              </a:rPr>
              <a:t>международно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действующей гарантии обеспечения уплаты таможенных пошлин и налогов</a:t>
            </a:r>
            <a:r>
              <a:rPr lang="ru-RU" sz="1800" dirty="0" smtClean="0">
                <a:latin typeface="+mn-lt"/>
              </a:rPr>
              <a:t>.</a:t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> </a:t>
            </a:r>
            <a:r>
              <a:rPr lang="ru-RU" sz="1800" b="1" dirty="0" err="1" smtClean="0">
                <a:latin typeface="+mn-lt"/>
              </a:rPr>
              <a:t>Карнет</a:t>
            </a:r>
            <a:r>
              <a:rPr lang="ru-RU" sz="1800" b="1" dirty="0" smtClean="0"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АТА</a:t>
            </a:r>
            <a:r>
              <a:rPr lang="ru-RU" sz="1800" dirty="0">
                <a:latin typeface="+mn-lt"/>
              </a:rPr>
              <a:t> позволяет участникам ВЭД минимизировать время таможенного оформления товаров и сократить расходы, связанные с уплатой таможенных платежей и таможенным оформлением.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С 2012 года в России стало возможным использование </a:t>
            </a:r>
            <a:r>
              <a:rPr lang="ru-RU" sz="1800" dirty="0" err="1">
                <a:latin typeface="+mn-lt"/>
              </a:rPr>
              <a:t>карнета</a:t>
            </a:r>
            <a:r>
              <a:rPr lang="ru-RU" sz="1800" dirty="0">
                <a:latin typeface="+mn-lt"/>
              </a:rPr>
              <a:t> АТА в качестве таможенной декларации для временно вывозимых товаров</a:t>
            </a:r>
            <a:r>
              <a:rPr lang="ru-RU" sz="1800" dirty="0" smtClean="0">
                <a:latin typeface="+mn-lt"/>
              </a:rPr>
              <a:t>.</a:t>
            </a:r>
            <a:r>
              <a:rPr lang="ru-RU" sz="1800" dirty="0">
                <a:latin typeface="+mn-lt"/>
              </a:rPr>
              <a:t> Перемещение грузов по этому документу возможно внутри 78 стран, подписавших Конвенцию о временном ввозе с применением </a:t>
            </a:r>
            <a:r>
              <a:rPr lang="ru-RU" sz="1800" dirty="0" err="1">
                <a:latin typeface="+mn-lt"/>
              </a:rPr>
              <a:t>карнета</a:t>
            </a:r>
            <a:r>
              <a:rPr lang="ru-RU" sz="1800" dirty="0">
                <a:latin typeface="+mn-lt"/>
              </a:rPr>
              <a:t> АТА от 1961 года. В 1995 Российская Федерация также присоединилась к этой Конвенции.</a:t>
            </a:r>
            <a:endParaRPr lang="ru-RU" sz="18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7344816" cy="207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0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Преимущества использования </a:t>
            </a:r>
            <a:r>
              <a:rPr lang="ru-RU" sz="3100" b="1" dirty="0" err="1"/>
              <a:t>карнетов</a:t>
            </a:r>
            <a:r>
              <a:rPr lang="ru-RU" sz="3100" b="1" dirty="0"/>
              <a:t> АТА: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4536504" cy="59766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4000" dirty="0"/>
              <a:t>• Заменяет таможенную декларацию и освобождает декларанта от необходимости подачи электронной декларации.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• Обеспечивает ускоренное таможенное оформление, которое сводится к тому, что сотрудник таможни делает специальные отметки на соответствующих листах </a:t>
            </a:r>
            <a:r>
              <a:rPr lang="ru-RU" sz="4000" dirty="0" err="1"/>
              <a:t>карнета</a:t>
            </a:r>
            <a:r>
              <a:rPr lang="ru-RU" sz="4000" dirty="0"/>
              <a:t>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• Освобождает декларанта от уплаты таможенных платежей, в </a:t>
            </a:r>
            <a:r>
              <a:rPr lang="ru-RU" sz="4000" dirty="0" err="1"/>
              <a:t>т.ч</a:t>
            </a:r>
            <a:r>
              <a:rPr lang="ru-RU" sz="4000" dirty="0"/>
              <a:t>. сборов за таможенное оформление, обеспечения уплаты таможенных платежей.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• Является международной финансовой гарантией уплаты таможенных платежей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• </a:t>
            </a:r>
            <a:r>
              <a:rPr lang="ru-RU" sz="4000" dirty="0"/>
              <a:t>Дает возможность посещать до 10 стран в течение всего срока действия документа (одного года).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• Помогает преодолеть языковой барьер, поскольку отпадает необходимость заполнения таможенных документов на незнакомом языке.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• Позволяет использовать один тип документа на протяжении всего маршрута, независимо от количества пересекаемых границ (при условии, что страны по пути следования являются участницами Конвенции о временном ввозе).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Следует иметь в виду, что использование </a:t>
            </a:r>
            <a:r>
              <a:rPr lang="ru-RU" sz="4000" dirty="0" err="1"/>
              <a:t>карнетов</a:t>
            </a:r>
            <a:r>
              <a:rPr lang="ru-RU" sz="4000" dirty="0"/>
              <a:t> АТА не освобождает от обязанности представлять разрешительные документы на ввозимые </a:t>
            </a:r>
            <a:r>
              <a:rPr lang="ru-RU" sz="4000" dirty="0" smtClean="0"/>
              <a:t>товары.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36334"/>
            <a:ext cx="4032448" cy="381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1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Товары, в отношении которых может применяться система </a:t>
            </a:r>
            <a:r>
              <a:rPr lang="ru-RU" sz="2800" b="1" dirty="0" err="1"/>
              <a:t>карнетов</a:t>
            </a:r>
            <a:r>
              <a:rPr lang="ru-RU" sz="2800" b="1" dirty="0"/>
              <a:t> АТА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080" y="13611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1. Профессиональное кинематографическое оборудование и оборудование прессы, радио и </a:t>
            </a:r>
            <a:r>
              <a:rPr lang="ru-RU" sz="1800" dirty="0" smtClean="0"/>
              <a:t>телевидения.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2. Оборудование для монтажа, испытаний, запуска, контроля, проверки, технического обслуживания или ремонта оборудования или </a:t>
            </a:r>
            <a:r>
              <a:rPr lang="ru-RU" sz="1800" dirty="0" smtClean="0"/>
              <a:t>транспортных </a:t>
            </a:r>
            <a:r>
              <a:rPr lang="ru-RU" sz="1800" dirty="0"/>
              <a:t>средств и т.д.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3. Оборудование, необходимое для деловых целей (например, персональные компьютеры, аудио-/ видеоустройства).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4. Медицинские приборы и инструменты.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5. Оборудование, необходимое для поездок с целью осуществления фотосъемок (фотоаппараты любых </a:t>
            </a:r>
            <a:r>
              <a:rPr lang="ru-RU" sz="1800" dirty="0" smtClean="0"/>
              <a:t>типов, </a:t>
            </a:r>
            <a:r>
              <a:rPr lang="ru-RU" sz="1800" dirty="0"/>
              <a:t>объективы, треноги, аккумуляторы, </a:t>
            </a:r>
            <a:r>
              <a:rPr lang="ru-RU" sz="1800" dirty="0" smtClean="0"/>
              <a:t>устройства </a:t>
            </a:r>
            <a:r>
              <a:rPr lang="ru-RU" sz="1800" dirty="0"/>
              <a:t>для зарядки батарей, мониторы, осветительное оборудование и т. п.).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6. Товары, предназначенные для показа или использования на выставках, ярмарках, конгрессах или других подобных мероприятиях.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25872"/>
            <a:ext cx="2981325" cy="183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09839"/>
            <a:ext cx="3168352" cy="169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3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b="1" dirty="0"/>
              <a:t>Как действует </a:t>
            </a:r>
            <a:r>
              <a:rPr lang="ru-RU" sz="2800" b="1" dirty="0" err="1"/>
              <a:t>карнет</a:t>
            </a:r>
            <a:r>
              <a:rPr lang="ru-RU" sz="2800" b="1" dirty="0"/>
              <a:t> АТА?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r>
              <a:rPr lang="ru-RU" sz="1800" dirty="0"/>
              <a:t>Предельный срок временного ввоза по </a:t>
            </a:r>
            <a:r>
              <a:rPr lang="ru-RU" sz="1800" dirty="0" err="1"/>
              <a:t>карнету</a:t>
            </a:r>
            <a:r>
              <a:rPr lang="ru-RU" sz="1800" dirty="0"/>
              <a:t> АТА не должен превышать один год (два года в исключительных случаях), по истечении этого срока товары должны быть возвращены в неизменном виде. При этом количество стран, на территории которых может временно находиться груз, ограничивается десятью. Для последующей идентификации товаров в обязательном порядке проводится таможенный досмотр и маркировка товаров.</a:t>
            </a:r>
          </a:p>
          <a:p>
            <a:r>
              <a:rPr lang="ru-RU" sz="1800" dirty="0" err="1" smtClean="0"/>
              <a:t>Карнет</a:t>
            </a:r>
            <a:r>
              <a:rPr lang="ru-RU" sz="1800" dirty="0" smtClean="0"/>
              <a:t> необходимо предъявлять на таможне каждый раз при ввозе, вывозе или транспортировке товаров по территории страны. </a:t>
            </a:r>
            <a:r>
              <a:rPr lang="ru-RU" sz="1800" dirty="0" err="1" smtClean="0"/>
              <a:t>Карнет</a:t>
            </a:r>
            <a:r>
              <a:rPr lang="ru-RU" sz="1800" dirty="0" smtClean="0"/>
              <a:t> состоит из обложки и отрывных листов (ваучеров) для использования при въезде и выезде из каждой страны – участницы Конвенции. На обложке указаны имя владельца, адрес, целевое назначение товара, список стран, на территории которых может быть использован </a:t>
            </a:r>
            <a:r>
              <a:rPr lang="ru-RU" sz="1800" dirty="0" err="1" smtClean="0"/>
              <a:t>карнет</a:t>
            </a:r>
            <a:r>
              <a:rPr lang="ru-RU" sz="1800" dirty="0" smtClean="0"/>
              <a:t>, и срок его действия.</a:t>
            </a:r>
          </a:p>
          <a:p>
            <a:r>
              <a:rPr lang="ru-RU" sz="1800" dirty="0" smtClean="0"/>
              <a:t>При </a:t>
            </a:r>
            <a:r>
              <a:rPr lang="ru-RU" sz="1800" dirty="0"/>
              <a:t>закрытии процедуры и возвращения товаров в страну отправления держатель </a:t>
            </a:r>
            <a:r>
              <a:rPr lang="ru-RU" sz="1800" dirty="0" err="1"/>
              <a:t>карнета</a:t>
            </a:r>
            <a:r>
              <a:rPr lang="ru-RU" sz="1800" dirty="0"/>
              <a:t> должен вернуть его в орган выдачи для проверки.</a:t>
            </a:r>
            <a:endParaRPr lang="ru-RU" sz="1800" dirty="0"/>
          </a:p>
        </p:txBody>
      </p:sp>
      <p:pic>
        <p:nvPicPr>
          <p:cNvPr id="5122" name="Picture 2" descr="Карнеты 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301208"/>
            <a:ext cx="8143875" cy="13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266429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Цвет листов зависит от вида таможенной операции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Белый- импорт и реимпорт в страну временного ввоза</a:t>
            </a:r>
            <a:br>
              <a:rPr lang="ru-RU" sz="1800" dirty="0" smtClean="0"/>
            </a:br>
            <a:r>
              <a:rPr lang="ru-RU" sz="1800" dirty="0" smtClean="0"/>
              <a:t>Зеленые-транзит</a:t>
            </a:r>
            <a:br>
              <a:rPr lang="ru-RU" sz="1800" dirty="0" smtClean="0"/>
            </a:br>
            <a:r>
              <a:rPr lang="ru-RU" sz="1800" dirty="0" smtClean="0"/>
              <a:t>Желтые- экспорт и реэкспорт из страны временного вывоза</a:t>
            </a: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6307460" cy="256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2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201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Карнет АТА</vt:lpstr>
      <vt:lpstr>Карнет АТА – международный таможенный документ, о временном ввозе товаров, приравниваемый к таможенной декларации для целей таможенного оформления при применении таможенного режима временного ввоза, позволяющий идентифицировать товары и используемый в качестве международно действующей гарантии обеспечения уплаты таможенных пошлин и налогов.  Карнет АТА позволяет участникам ВЭД минимизировать время таможенного оформления товаров и сократить расходы, связанные с уплатой таможенных платежей и таможенным оформлением. С 2012 года в России стало возможным использование карнета АТА в качестве таможенной декларации для временно вывозимых товаров. Перемещение грузов по этому документу возможно внутри 78 стран, подписавших Конвенцию о временном ввозе с применением карнета АТА от 1961 года. В 1995 Российская Федерация также присоединилась к этой Конвенции.</vt:lpstr>
      <vt:lpstr>Преимущества использования карнетов АТА: </vt:lpstr>
      <vt:lpstr>Товары, в отношении которых может применяться система карнетов АТА</vt:lpstr>
      <vt:lpstr>Как действует карнет АТА?</vt:lpstr>
      <vt:lpstr>Цвет листов зависит от вида таможенной операции  Белый- импорт и реимпорт в страну временного ввоза Зеленые-транзит Желтые- экспорт и реэкспорт из страны временного вывоза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Карнет АТА</dc:title>
  <dc:creator>User</dc:creator>
  <cp:lastModifiedBy>User</cp:lastModifiedBy>
  <cp:revision>8</cp:revision>
  <dcterms:created xsi:type="dcterms:W3CDTF">2021-03-10T18:21:25Z</dcterms:created>
  <dcterms:modified xsi:type="dcterms:W3CDTF">2021-03-10T21:06:36Z</dcterms:modified>
</cp:coreProperties>
</file>