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 bookmarkIdSeed="2">
  <p:sldMasterIdLst>
    <p:sldMasterId id="2147483672" r:id="rId1"/>
  </p:sldMasterIdLst>
  <p:notesMasterIdLst>
    <p:notesMasterId r:id="rId12"/>
  </p:notesMasterIdLst>
  <p:sldIdLst>
    <p:sldId id="309" r:id="rId2"/>
    <p:sldId id="256" r:id="rId3"/>
    <p:sldId id="259" r:id="rId4"/>
    <p:sldId id="258" r:id="rId5"/>
    <p:sldId id="257" r:id="rId6"/>
    <p:sldId id="262" r:id="rId7"/>
    <p:sldId id="274" r:id="rId8"/>
    <p:sldId id="307" r:id="rId9"/>
    <p:sldId id="264" r:id="rId10"/>
    <p:sldId id="260" r:id="rId11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13"/>
    </p:embeddedFont>
    <p:embeddedFont>
      <p:font typeface="Bahnschrift Condensed" panose="020B0502040204020203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layfair Display" pitchFamily="2" charset="0"/>
      <p:regular r:id="rId20"/>
      <p:bold r:id="rId21"/>
      <p:italic r:id="rId22"/>
      <p:boldItalic r:id="rId23"/>
    </p:embeddedFont>
    <p:embeddedFont>
      <p:font typeface="Playfair Display Regular" pitchFamily="2" charset="0"/>
      <p:regular r:id="rId24"/>
      <p:bold r:id="rId25"/>
      <p:italic r:id="rId26"/>
      <p:boldItalic r:id="rId27"/>
    </p:embeddedFont>
    <p:embeddedFont>
      <p:font typeface="Poppins" pitchFamily="2" charset="0"/>
      <p:regular r:id="rId28"/>
      <p:bold r:id="rId29"/>
      <p:italic r:id="rId30"/>
      <p:boldItalic r:id="rId31"/>
    </p:embeddedFont>
    <p:embeddedFont>
      <p:font typeface="Poppins Black" pitchFamily="2" charset="0"/>
      <p:bold r:id="rId32"/>
      <p:boldItalic r:id="rId33"/>
    </p:embeddedFont>
    <p:embeddedFont>
      <p:font typeface="Poppins ExtraBold" pitchFamily="2" charset="0"/>
      <p:bold r:id="rId34"/>
      <p:boldItalic r:id="rId35"/>
    </p:embeddedFont>
    <p:embeddedFont>
      <p:font typeface="Sitka Display" panose="02000505000000020004" pitchFamily="2" charset="0"/>
      <p:regular r:id="rId36"/>
      <p:bold r:id="rId37"/>
      <p:italic r:id="rId38"/>
      <p:boldItalic r:id="rId39"/>
    </p:embeddedFont>
    <p:embeddedFont>
      <p:font typeface="Sitka Heading" panose="02000505000000020004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C49A49-D982-4B83-A7D7-389E2415E690}">
  <a:tblStyle styleId="{C8C49A49-D982-4B83-A7D7-389E2415E6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theme" Target="theme/theme1.xml"/><Relationship Id="rId20" Type="http://schemas.openxmlformats.org/officeDocument/2006/relationships/font" Target="fonts/font8.fntdata"/><Relationship Id="rId41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094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7b565ccb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7b565ccb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8a64c45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8a64c459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fb465cba6_0_20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fb465cba6_0_20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fb465cba6_0_20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fb465cba6_0_20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fb465cba6_0_20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fb465cba6_0_20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44440a1ca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b44440a1ca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44440a1ca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b44440a1ca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68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8a64c45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8a64c45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3108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60725" y="3017425"/>
            <a:ext cx="13662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25501" y="605850"/>
            <a:ext cx="3407400" cy="19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500" b="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99435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7333" y="366433"/>
            <a:ext cx="77346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598425" y="1005350"/>
            <a:ext cx="7840800" cy="3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3058600" y="-31875"/>
            <a:ext cx="3026700" cy="520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75200" y="540000"/>
            <a:ext cx="2737200" cy="4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 b="0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707425" y="2557075"/>
            <a:ext cx="1631700" cy="14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6776350" y="2557075"/>
            <a:ext cx="1662900" cy="14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707425" y="2027875"/>
            <a:ext cx="16317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000" b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4"/>
          </p:nvPr>
        </p:nvSpPr>
        <p:spPr>
          <a:xfrm>
            <a:off x="6776350" y="2027875"/>
            <a:ext cx="16629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000" b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058550" y="1175250"/>
            <a:ext cx="6504900" cy="27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1300" b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6611050" y="1059750"/>
            <a:ext cx="1828200" cy="29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654175" y="1803175"/>
            <a:ext cx="58353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3314950" y="3721000"/>
            <a:ext cx="25137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3058600" y="-32925"/>
            <a:ext cx="3026700" cy="520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4"/>
          <p:cNvSpPr/>
          <p:nvPr/>
        </p:nvSpPr>
        <p:spPr>
          <a:xfrm>
            <a:off x="0" y="0"/>
            <a:ext cx="3058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4"/>
          <p:cNvSpPr/>
          <p:nvPr/>
        </p:nvSpPr>
        <p:spPr>
          <a:xfrm>
            <a:off x="6085375" y="0"/>
            <a:ext cx="3058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705765" y="2861875"/>
            <a:ext cx="1693500" cy="10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6688975" y="2861875"/>
            <a:ext cx="1755900" cy="10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705762" y="2332675"/>
            <a:ext cx="16935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 b="0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3"/>
          </p:nvPr>
        </p:nvSpPr>
        <p:spPr>
          <a:xfrm>
            <a:off x="6689125" y="2332675"/>
            <a:ext cx="17559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 b="0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4"/>
          </p:nvPr>
        </p:nvSpPr>
        <p:spPr>
          <a:xfrm>
            <a:off x="3657300" y="2861875"/>
            <a:ext cx="1862100" cy="10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5"/>
          </p:nvPr>
        </p:nvSpPr>
        <p:spPr>
          <a:xfrm>
            <a:off x="3657450" y="2332675"/>
            <a:ext cx="18621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 b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6"/>
          </p:nvPr>
        </p:nvSpPr>
        <p:spPr>
          <a:xfrm>
            <a:off x="704700" y="364175"/>
            <a:ext cx="77346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Poppins Black"/>
              <a:buNone/>
              <a:defRPr sz="3000" b="0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Poppins Black"/>
              <a:buNone/>
              <a:defRPr b="0"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Poppins Black"/>
              <a:buNone/>
              <a:defRPr b="0"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Poppins Black"/>
              <a:buNone/>
              <a:defRPr b="0"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Poppins Black"/>
              <a:buNone/>
              <a:defRPr b="0"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Poppins Black"/>
              <a:buNone/>
              <a:defRPr b="0"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Poppins Black"/>
              <a:buNone/>
              <a:defRPr b="0"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Poppins Black"/>
              <a:buNone/>
              <a:defRPr b="0"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Poppins Black"/>
              <a:buNone/>
              <a:defRPr b="0"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344043"/>
            <a:ext cx="9144000" cy="6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344043"/>
            <a:ext cx="9144000" cy="6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704700" y="359378"/>
            <a:ext cx="77346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2" hasCustomPrompt="1"/>
          </p:nvPr>
        </p:nvSpPr>
        <p:spPr>
          <a:xfrm>
            <a:off x="1704539" y="1511761"/>
            <a:ext cx="7410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3" hasCustomPrompt="1"/>
          </p:nvPr>
        </p:nvSpPr>
        <p:spPr>
          <a:xfrm>
            <a:off x="6698425" y="1511750"/>
            <a:ext cx="7410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4" hasCustomPrompt="1"/>
          </p:nvPr>
        </p:nvSpPr>
        <p:spPr>
          <a:xfrm>
            <a:off x="1704550" y="3123638"/>
            <a:ext cx="7410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 idx="5" hasCustomPrompt="1"/>
          </p:nvPr>
        </p:nvSpPr>
        <p:spPr>
          <a:xfrm>
            <a:off x="6698425" y="3123638"/>
            <a:ext cx="7410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934750" y="2399950"/>
            <a:ext cx="22806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6"/>
          </p:nvPr>
        </p:nvSpPr>
        <p:spPr>
          <a:xfrm>
            <a:off x="5928650" y="2399950"/>
            <a:ext cx="22806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7"/>
          </p:nvPr>
        </p:nvSpPr>
        <p:spPr>
          <a:xfrm>
            <a:off x="5928650" y="4078150"/>
            <a:ext cx="22806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8"/>
          </p:nvPr>
        </p:nvSpPr>
        <p:spPr>
          <a:xfrm>
            <a:off x="934752" y="4078150"/>
            <a:ext cx="22806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9"/>
          </p:nvPr>
        </p:nvSpPr>
        <p:spPr>
          <a:xfrm>
            <a:off x="1428089" y="2024251"/>
            <a:ext cx="129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 idx="13"/>
          </p:nvPr>
        </p:nvSpPr>
        <p:spPr>
          <a:xfrm>
            <a:off x="6421987" y="2024251"/>
            <a:ext cx="129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14"/>
          </p:nvPr>
        </p:nvSpPr>
        <p:spPr>
          <a:xfrm>
            <a:off x="6421987" y="3708711"/>
            <a:ext cx="129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15"/>
          </p:nvPr>
        </p:nvSpPr>
        <p:spPr>
          <a:xfrm>
            <a:off x="1428089" y="3708711"/>
            <a:ext cx="129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16" hasCustomPrompt="1"/>
          </p:nvPr>
        </p:nvSpPr>
        <p:spPr>
          <a:xfrm>
            <a:off x="4201489" y="1511761"/>
            <a:ext cx="7410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17" hasCustomPrompt="1"/>
          </p:nvPr>
        </p:nvSpPr>
        <p:spPr>
          <a:xfrm>
            <a:off x="4201488" y="3123638"/>
            <a:ext cx="7410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8"/>
          </p:nvPr>
        </p:nvSpPr>
        <p:spPr>
          <a:xfrm>
            <a:off x="3431712" y="2399950"/>
            <a:ext cx="22806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9"/>
          </p:nvPr>
        </p:nvSpPr>
        <p:spPr>
          <a:xfrm>
            <a:off x="3431700" y="4078150"/>
            <a:ext cx="22806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20"/>
          </p:nvPr>
        </p:nvSpPr>
        <p:spPr>
          <a:xfrm>
            <a:off x="3925039" y="2024251"/>
            <a:ext cx="129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21"/>
          </p:nvPr>
        </p:nvSpPr>
        <p:spPr>
          <a:xfrm>
            <a:off x="3925026" y="3708711"/>
            <a:ext cx="129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 flipH="1">
            <a:off x="5261100" y="2628450"/>
            <a:ext cx="31020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1"/>
          </p:nvPr>
        </p:nvSpPr>
        <p:spPr>
          <a:xfrm>
            <a:off x="3403500" y="3367800"/>
            <a:ext cx="1408200" cy="12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118800" y="847625"/>
            <a:ext cx="2320500" cy="14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4700" y="540000"/>
            <a:ext cx="77346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4700" y="1152475"/>
            <a:ext cx="77346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●"/>
              <a:defRPr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○"/>
              <a:defRPr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■"/>
              <a:defRPr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●"/>
              <a:defRPr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○"/>
              <a:defRPr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■"/>
              <a:defRPr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●"/>
              <a:defRPr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○"/>
              <a:defRPr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layfair Display"/>
              <a:buChar char="■"/>
              <a:defRPr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0" r:id="rId7"/>
    <p:sldLayoutId id="2147483662" r:id="rId8"/>
    <p:sldLayoutId id="2147483669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3419475" y="1057275"/>
            <a:ext cx="4972905" cy="13950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434343"/>
                </a:solidFill>
                <a:latin typeface="Arial Black" panose="020B0A04020102020204" pitchFamily="34" charset="0"/>
              </a:rPr>
              <a:t>Обязательная маркировка товаров</a:t>
            </a:r>
            <a:endParaRPr sz="4000" dirty="0">
              <a:solidFill>
                <a:srgbClr val="43434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7105" y="3086100"/>
            <a:ext cx="3609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Поволжского института управления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38.05.02 Таможенное дело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Березанова Елена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Кораблева Виктория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 группа</a:t>
            </a:r>
          </a:p>
        </p:txBody>
      </p:sp>
    </p:spTree>
    <p:extLst>
      <p:ext uri="{BB962C8B-B14F-4D97-AF65-F5344CB8AC3E}">
        <p14:creationId xmlns:p14="http://schemas.microsoft.com/office/powerpoint/2010/main" val="304735081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206" y="363148"/>
            <a:ext cx="3903608" cy="4584032"/>
          </a:xfrm>
        </p:spPr>
        <p:txBody>
          <a:bodyPr/>
          <a:lstStyle/>
          <a:p>
            <a:pPr algn="l"/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два вида этой маркировки – торговая и производственная.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Последнюю могут наносить на: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товарный ярлык;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фирменную ленту;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этикетку – наносится на лицевую сторону бутылки;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контрольную ленточку;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контрэтикетку – также, только на тыльной стороне;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вкладыш;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бирку – минимальный товарный ярлык;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(иногда соседствует со сроком годности);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упаковку.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Торговой можно считать ценник и оба вида чеков.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Маркировка как средство товарной информации - Маркировка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9" y="81766"/>
            <a:ext cx="1480063" cy="1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аркировка как средство товарной информации - Маркировка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 b="11413"/>
          <a:stretch/>
        </p:blipFill>
        <p:spPr bwMode="auto">
          <a:xfrm>
            <a:off x="305311" y="3069695"/>
            <a:ext cx="2905158" cy="192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аркировка как средство товарной информации - Маркировка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54" y="496871"/>
            <a:ext cx="1641478" cy="15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Маркировка как средство товарной информации - Маркировка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91801" y="1273058"/>
            <a:ext cx="1211546" cy="16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Маркировка как средство товарной информации - Маркировка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34" y="3948654"/>
            <a:ext cx="1766414" cy="11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Маркировка как средство товарной информации - Маркировка.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0" y="2678038"/>
            <a:ext cx="1490334" cy="8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Маркировка как средство товарной информации - Маркировка.ru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3" y="1574383"/>
            <a:ext cx="1977205" cy="19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subTitle" idx="1"/>
          </p:nvPr>
        </p:nvSpPr>
        <p:spPr>
          <a:xfrm>
            <a:off x="422043" y="2018550"/>
            <a:ext cx="4221394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50" dirty="0">
                <a:latin typeface="Sitka Heading" panose="02000505000000020004" pitchFamily="2" charset="0"/>
              </a:rPr>
              <a:t>Распоряжением Правительства РФ от 06.02.2021 № 268-р новым пунктом дополнен Перечень товаров, подлежащих обязательной маркировке средствами идентификации, ранее утвержденный распоряжением Правительством РФ от 28.04.2018 № 792-р.</a:t>
            </a:r>
          </a:p>
          <a:p>
            <a:r>
              <a:rPr lang="ru-RU" sz="1050" dirty="0">
                <a:latin typeface="Sitka Heading" panose="02000505000000020004" pitchFamily="2" charset="0"/>
              </a:rPr>
              <a:t>Согласно изменениям, в перечень включена упакованная вода, (включая природную или искусственную минеральную, газированную без добавления сахара или других подслащивающих или </a:t>
            </a:r>
            <a:r>
              <a:rPr lang="ru-RU" sz="1050" dirty="0" err="1">
                <a:latin typeface="Sitka Heading" panose="02000505000000020004" pitchFamily="2" charset="0"/>
              </a:rPr>
              <a:t>вкусоароматических</a:t>
            </a:r>
            <a:r>
              <a:rPr lang="ru-RU" sz="1050" dirty="0">
                <a:latin typeface="Sitka Heading" panose="02000505000000020004" pitchFamily="2" charset="0"/>
              </a:rPr>
              <a:t> веществ), за исключением льда и снега. Срок введения обязательной маркировки будет определен по результатам эксперимента по маркировке средствами идентификации упакованной воды, проведение которого предусмотрено постановлением Правительства РФ от 27.03.2020 № 348.</a:t>
            </a:r>
          </a:p>
          <a:p>
            <a:endParaRPr lang="ru-RU" sz="1050" dirty="0">
              <a:latin typeface="Sitka Heading" panose="02000505000000020004" pitchFamily="2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Sitka Heading" panose="02000505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0"/>
            <a:ext cx="4500563" cy="5143500"/>
          </a:xfrm>
          <a:prstGeom prst="rect">
            <a:avLst/>
          </a:prstGeom>
        </p:spPr>
      </p:pic>
      <p:sp>
        <p:nvSpPr>
          <p:cNvPr id="168" name="Google Shape;168;p27"/>
          <p:cNvSpPr/>
          <p:nvPr/>
        </p:nvSpPr>
        <p:spPr>
          <a:xfrm>
            <a:off x="-397258" y="153275"/>
            <a:ext cx="5893385" cy="15549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490" y="94909"/>
            <a:ext cx="5116629" cy="1959000"/>
          </a:xfrm>
        </p:spPr>
        <p:txBody>
          <a:bodyPr/>
          <a:lstStyle/>
          <a:p>
            <a:r>
              <a:rPr lang="ru-RU" sz="2800" b="1" dirty="0">
                <a:latin typeface="Bahnschrift Condensed" panose="020B0502040204020203" pitchFamily="34" charset="0"/>
              </a:rPr>
              <a:t>Упакованная вода включена в Перечень товаров, подлежащих обязательной маркировке</a:t>
            </a:r>
            <a:br>
              <a:rPr lang="ru-RU" sz="2800" b="1" dirty="0">
                <a:latin typeface="Bahnschrift Condensed" panose="020B0502040204020203" pitchFamily="34" charset="0"/>
              </a:rPr>
            </a:br>
            <a:endParaRPr lang="ru-RU" sz="2800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95250" y="330825"/>
            <a:ext cx="77346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u-RU" dirty="0">
                <a:latin typeface="Bahnschrift Condensed" panose="020B0502040204020203" pitchFamily="34" charset="0"/>
              </a:rPr>
              <a:t>Что это такое и зачем оно нужно</a:t>
            </a:r>
            <a:br>
              <a:rPr lang="ru-RU" b="1" dirty="0">
                <a:latin typeface="Bahnschrift Condensed" panose="020B0502040204020203" pitchFamily="34" charset="0"/>
              </a:rPr>
            </a:br>
            <a:endParaRPr dirty="0">
              <a:latin typeface="Bahnschrift Condensed" panose="020B0502040204020203" pitchFamily="34" charset="0"/>
            </a:endParaRPr>
          </a:p>
        </p:txBody>
      </p:sp>
      <p:pic>
        <p:nvPicPr>
          <p:cNvPr id="2050" name="Picture 2" descr="https://avatars.mds.yandex.net/get-zen_doc/1898210/pub_5d9b06a19515ee00ae4530e9_5d9b072497b5d400b3b6dca3/scale_120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50" y1="31750" x2="36167" y2="42917"/>
                        <a14:foregroundMark x1="27667" y1="34667" x2="38833" y2="3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445">
            <a:off x="4581525" y="466726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5620" y="1353336"/>
            <a:ext cx="40377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itka Display" panose="02000505000000020004" pitchFamily="2" charset="0"/>
              </a:rPr>
              <a:t>Первый закон, регулирующий вопрос проставления специальных контрольных знаков, появился еще в 2017 году. Смысл прост – на каждую вещь в розничной торговле наносится уникальный код, который даст возможность контролирующим органам получить полную информацию о продаваемой вещи.</a:t>
            </a:r>
          </a:p>
          <a:p>
            <a:r>
              <a:rPr lang="ru-RU" dirty="0">
                <a:latin typeface="Sitka Display" panose="02000505000000020004" pitchFamily="2" charset="0"/>
              </a:rPr>
              <a:t>В мире нет двух одинаковых изображений для нанесения, каждое из них уникально. Более того, оно существует, пока продаваемый товар находится на полках. Как только он выйдет из оборота – исчезнет и его индивидуальный рисунок. Еще раз использовать уже не получится.</a:t>
            </a:r>
          </a:p>
          <a:p>
            <a:r>
              <a:rPr lang="ru-RU" dirty="0">
                <a:latin typeface="Sitka Display" panose="02000505000000020004" pitchFamily="2" charset="0"/>
              </a:rPr>
              <a:t>Именно с нанесения таких отличительных знаков начинается наведение порядка в товарообороте.</a:t>
            </a:r>
            <a:endParaRPr lang="ru-RU" sz="2800" dirty="0">
              <a:latin typeface="Sitka Display" panose="020005050000000200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4895850" y="984950"/>
            <a:ext cx="4000600" cy="29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нанесения рисунков получится убрать весь контрафакт и подделки, которые способны вредить покупателям.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проставить знаки отличия на промышленных изделиях, то получится убрать нелегальных продавцов с рынка.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перечень товаров, которые подлежат обязательной маркировке, пока еще формируется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9600" y="-116275"/>
            <a:ext cx="4761225" cy="1101225"/>
          </a:xfrm>
        </p:spPr>
        <p:txBody>
          <a:bodyPr/>
          <a:lstStyle/>
          <a:p>
            <a:r>
              <a:rPr lang="ru-RU" sz="4400" dirty="0">
                <a:solidFill>
                  <a:srgbClr val="FFEB57"/>
                </a:solidFill>
                <a:latin typeface="Bahnschrift Condensed" panose="020B0502040204020203" pitchFamily="34" charset="0"/>
              </a:rPr>
              <a:t>Предназначение</a:t>
            </a:r>
          </a:p>
        </p:txBody>
      </p:sp>
      <p:pic>
        <p:nvPicPr>
          <p:cNvPr id="1026" name="Picture 2" descr="https://pbs.twimg.com/media/EWXmNcUXsAIXwU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978" y1="20966" x2="69973" y2="80781"/>
                        <a14:foregroundMark x1="29076" y1="83248" x2="70652" y2="25694"/>
                        <a14:foregroundMark x1="35598" y1="17986" x2="67663" y2="21172"/>
                        <a14:foregroundMark x1="75000" y1="26413" x2="73370" y2="69065"/>
                        <a14:foregroundMark x1="41168" y1="22199" x2="26359" y2="71840"/>
                        <a14:foregroundMark x1="28668" y1="47790" x2="30978" y2="15211"/>
                        <a14:foregroundMark x1="50408" y1="28160" x2="67663" y2="16238"/>
                        <a14:foregroundMark x1="43071" y1="31655" x2="56250" y2="46249"/>
                        <a14:foregroundMark x1="68750" y1="31346" x2="64130" y2="59918"/>
                        <a14:foregroundMark x1="57880" y1="29394" x2="76902" y2="16958"/>
                        <a14:foregroundMark x1="35326" y1="81501" x2="73370" y2="71840"/>
                        <a14:foregroundMark x1="35326" y1="83248" x2="75272" y2="83248"/>
                        <a14:foregroundMark x1="71332" y1="43988" x2="72283" y2="52724"/>
                        <a14:foregroundMark x1="29348" y1="69065" x2="43071" y2="42240"/>
                        <a14:foregroundMark x1="36277" y1="68551" x2="40897" y2="55396"/>
                        <a14:foregroundMark x1="62092" y1="47276" x2="56250" y2="52724"/>
                        <a14:foregroundMark x1="61549" y1="55910" x2="62092" y2="57143"/>
                        <a14:foregroundMark x1="69429" y1="56629" x2="69973" y2="62384"/>
                        <a14:foregroundMark x1="55978" y1="59198" x2="61549" y2="56218"/>
                        <a14:foregroundMark x1="56929" y1="14491" x2="63859" y2="82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05" y="743750"/>
            <a:ext cx="3314269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186228" y="125801"/>
            <a:ext cx="77346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Bahnschrift Condensed" panose="020B0502040204020203" pitchFamily="34" charset="0"/>
              </a:rPr>
              <a:t>Обязательная маркировка</a:t>
            </a:r>
            <a:endParaRPr sz="4000" dirty="0">
              <a:latin typeface="Bahnschrift Condensed" panose="020B0502040204020203" pitchFamily="34" charset="0"/>
            </a:endParaRPr>
          </a:p>
        </p:txBody>
      </p:sp>
      <p:pic>
        <p:nvPicPr>
          <p:cNvPr id="2052" name="Picture 4" descr="https://novelco.ru/upload/iblock/647/6478e885f8eed2b05896390a94492a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093"/>
            <a:ext cx="5654842" cy="36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4788" y="626201"/>
            <a:ext cx="28996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По закону планируется полностью перейти на этот принцип работы до 2024 года. Считается, что этого времени достаточно, чтобы все предприятия внедрили обновления, которые будут печатать такие рисунки.</a:t>
            </a:r>
          </a:p>
          <a:p>
            <a:r>
              <a:rPr lang="ru-RU" sz="1200" dirty="0">
                <a:latin typeface="Sitka Display" panose="02000505000000020004" pitchFamily="2" charset="0"/>
              </a:rPr>
              <a:t>Эти меры должны привести к улучшению состояния нашего внутреннего рынка. Появление только лицензионных продуктов, изготовленных по правильной технологии, оздоровят экономику. Введение новых ограничений позволит со временем полностью исключить некачественные изделия и контрафакт.</a:t>
            </a:r>
          </a:p>
          <a:p>
            <a:r>
              <a:rPr lang="ru-RU" sz="1200" dirty="0">
                <a:latin typeface="Sitka Display" panose="02000505000000020004" pitchFamily="2" charset="0"/>
              </a:rPr>
              <a:t>Никто не будет продавать ворованные товары – это бесполезно, их не получится поставить на витрину. Люди смогут увидеть, где и когда было изготовлено то, что они собираются купить. Это поможет избежать покупки вещей сомнительного качества.</a:t>
            </a:r>
          </a:p>
          <a:p>
            <a:r>
              <a:rPr lang="ru-RU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xfrm>
            <a:off x="3175200" y="-554873"/>
            <a:ext cx="2737200" cy="4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solidFill>
                  <a:schemeClr val="dk2"/>
                </a:solidFill>
                <a:latin typeface="Bahnschrift Condensed" panose="020B0502040204020203" pitchFamily="34" charset="0"/>
              </a:rPr>
              <a:t>Как это работает?</a:t>
            </a:r>
            <a:endParaRPr sz="5400" dirty="0">
              <a:solidFill>
                <a:schemeClr val="dk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0" y="403741"/>
            <a:ext cx="27913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подключить ИП или организацию к единой системе мониторинга</a:t>
            </a:r>
          </a:p>
          <a:p>
            <a:r>
              <a:rPr lang="ru-RU" sz="1000" dirty="0">
                <a:latin typeface="Sitka Display" panose="02000505000000020004" pitchFamily="2" charset="0"/>
              </a:rPr>
              <a:t>Причем для разных перечней маркируемых товаров принимаются различные программы – для табачной продукции одна, для лекарственных средств другая, для алкоголя – третья. Регистрация в каждом из сервисов бесплатная и пока добровольная, позже это станет обязательным условием работы. </a:t>
            </a:r>
            <a:endParaRPr lang="ru-RU" sz="11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предприятие описывает все, что у него есть из продукции, и запрашивает у системы коды на каждую вещь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7494" y="403741"/>
            <a:ext cx="28274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изображения крепятся на упаковки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отправляется информация, что товары изготовлены и готовы к продаже</a:t>
            </a:r>
          </a:p>
          <a:p>
            <a:r>
              <a:rPr lang="ru-RU" sz="1000" dirty="0">
                <a:latin typeface="Sitka Display" panose="02000505000000020004" pitchFamily="2" charset="0"/>
              </a:rPr>
              <a:t>Если изделие подлежит обязательной маркировке, но на него не нанесен индивидуальный код, оно не имеет права участвовать в обороте. Для тех, кто будет нарушать эти правила, предусматривается административная и уголовная ответственность. Когда производитель реализует продукцию оптовым продавцам, вносится информация о том, что собственник сменился. Каждый посредник будет проверять оригинальность и добавлять данные. Когда вещь пройдет через онлайн-кассу и реализуется конечному потребителю, то в систему добавляют строчку о том, что это продано, рисунок уничтожается.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citymurmansk.ru/img/newsimages/2_a37151edf1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89" y="3242511"/>
            <a:ext cx="3042692" cy="17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5"/>
          <p:cNvSpPr/>
          <p:nvPr/>
        </p:nvSpPr>
        <p:spPr>
          <a:xfrm>
            <a:off x="5727032" y="1669606"/>
            <a:ext cx="3416968" cy="15904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45"/>
          <p:cNvSpPr txBox="1">
            <a:spLocks noGrp="1"/>
          </p:cNvSpPr>
          <p:nvPr>
            <p:ph type="title"/>
          </p:nvPr>
        </p:nvSpPr>
        <p:spPr>
          <a:xfrm flipH="1">
            <a:off x="5727032" y="1554857"/>
            <a:ext cx="3774616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  <a:t>ПЕРЕЧЕНЬ</a:t>
            </a:r>
            <a:b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</a:br>
            <a: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  <a:t>ОТДЕЛЬНЫХ ТОВАРОВ, ПОДЛЕЖАЩИХ ОБЯЗАТЕЛЬНОЙ МАРКИРОВКЕ</a:t>
            </a:r>
            <a:b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</a:br>
            <a: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  <a:t>СРЕДСТВАМИ ИДЕНТИФИКАЦИИ </a:t>
            </a:r>
            <a:endParaRPr sz="2000" dirty="0"/>
          </a:p>
        </p:txBody>
      </p:sp>
      <p:sp>
        <p:nvSpPr>
          <p:cNvPr id="534" name="Google Shape;534;p45"/>
          <p:cNvSpPr txBox="1">
            <a:spLocks noGrp="1"/>
          </p:cNvSpPr>
          <p:nvPr>
            <p:ph type="subTitle" idx="1"/>
          </p:nvPr>
        </p:nvSpPr>
        <p:spPr>
          <a:xfrm>
            <a:off x="3403500" y="3367800"/>
            <a:ext cx="1408200" cy="12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13024"/>
              </p:ext>
            </p:extLst>
          </p:nvPr>
        </p:nvGraphicFramePr>
        <p:xfrm>
          <a:off x="107646" y="264694"/>
          <a:ext cx="5896112" cy="53953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1979">
                  <a:extLst>
                    <a:ext uri="{9D8B030D-6E8A-4147-A177-3AD203B41FA5}">
                      <a16:colId xmlns:a16="http://schemas.microsoft.com/office/drawing/2014/main" val="3419769442"/>
                    </a:ext>
                  </a:extLst>
                </a:gridCol>
                <a:gridCol w="3919679">
                  <a:extLst>
                    <a:ext uri="{9D8B030D-6E8A-4147-A177-3AD203B41FA5}">
                      <a16:colId xmlns:a16="http://schemas.microsoft.com/office/drawing/2014/main" val="1398513882"/>
                    </a:ext>
                  </a:extLst>
                </a:gridCol>
                <a:gridCol w="1439653">
                  <a:extLst>
                    <a:ext uri="{9D8B030D-6E8A-4147-A177-3AD203B41FA5}">
                      <a16:colId xmlns:a16="http://schemas.microsoft.com/office/drawing/2014/main" val="729413779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1990920810"/>
                    </a:ext>
                  </a:extLst>
                </a:gridCol>
              </a:tblGrid>
              <a:tr h="4485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группы товаров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Срок введения обязательной маркировки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4218095"/>
                  </a:ext>
                </a:extLst>
              </a:tr>
              <a:tr h="17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Сигареты и папиросы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 марта 2019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747804"/>
                  </a:ext>
                </a:extLst>
              </a:tr>
              <a:tr h="149526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944001"/>
                  </a:ext>
                </a:extLst>
              </a:tr>
              <a:tr h="877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1.1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Сигары, сигары с обрезанными концами (</a:t>
                      </a:r>
                      <a:r>
                        <a:rPr lang="ru-RU" sz="1050" dirty="0" err="1">
                          <a:effectLst/>
                        </a:rPr>
                        <a:t>черуты</a:t>
                      </a:r>
                      <a:r>
                        <a:rPr lang="ru-RU" sz="1050" dirty="0">
                          <a:effectLst/>
                        </a:rPr>
                        <a:t>), </a:t>
                      </a:r>
                      <a:r>
                        <a:rPr lang="ru-RU" sz="1050" dirty="0" err="1">
                          <a:effectLst/>
                        </a:rPr>
                        <a:t>сигариллы</a:t>
                      </a:r>
                      <a:r>
                        <a:rPr lang="ru-RU" sz="1050" dirty="0">
                          <a:effectLst/>
                        </a:rPr>
                        <a:t> (сигары тонкие), </a:t>
                      </a:r>
                      <a:r>
                        <a:rPr lang="ru-RU" sz="1050" dirty="0" err="1">
                          <a:effectLst/>
                        </a:rPr>
                        <a:t>биди</a:t>
                      </a:r>
                      <a:r>
                        <a:rPr lang="ru-RU" sz="1050" dirty="0">
                          <a:effectLst/>
                        </a:rPr>
                        <a:t>, </a:t>
                      </a:r>
                      <a:r>
                        <a:rPr lang="ru-RU" sz="1050" dirty="0" err="1">
                          <a:effectLst/>
                        </a:rPr>
                        <a:t>кретек</a:t>
                      </a:r>
                      <a:r>
                        <a:rPr lang="ru-RU" sz="1050" dirty="0">
                          <a:effectLst/>
                        </a:rPr>
                        <a:t>, табак курительный, трубочный табак, табак для кальяна, табак жевательный, табак нюхательный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 июля 2020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0657884"/>
                  </a:ext>
                </a:extLst>
              </a:tr>
              <a:tr h="149526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77958"/>
                  </a:ext>
                </a:extLst>
              </a:tr>
              <a:tr h="17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Духи и туалетная вода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 декабря 2019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3473206"/>
                  </a:ext>
                </a:extLst>
              </a:tr>
              <a:tr h="149526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25207"/>
                  </a:ext>
                </a:extLst>
              </a:tr>
              <a:tr h="35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Шины и покрышки пневматические резиновые новые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 декабря 2019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9101072"/>
                  </a:ext>
                </a:extLst>
              </a:tr>
              <a:tr h="526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Предметы одежды, включая рабочую одежду, изготовленные из натуральной или композиционной кожи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 декабря 2019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868111"/>
                  </a:ext>
                </a:extLst>
              </a:tr>
              <a:tr h="526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Блузки, блузы и блузоны трикотажные машинного или ручного вязания, женские или для девочек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 декабря 2019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7208885"/>
                  </a:ext>
                </a:extLst>
              </a:tr>
              <a:tr h="701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6.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Пальто, полупальто, накидки, плащи, куртки (включая лыжные), ветровки, штормовки и аналогичные изделия мужские или для мальчиков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 декабря 2019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5002026"/>
                  </a:ext>
                </a:extLst>
              </a:tr>
              <a:tr h="5262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7783134"/>
                  </a:ext>
                </a:extLst>
              </a:tr>
              <a:tr h="35085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4253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5"/>
          <p:cNvSpPr/>
          <p:nvPr/>
        </p:nvSpPr>
        <p:spPr>
          <a:xfrm>
            <a:off x="5727032" y="1669606"/>
            <a:ext cx="3416968" cy="15904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45"/>
          <p:cNvSpPr txBox="1">
            <a:spLocks noGrp="1"/>
          </p:cNvSpPr>
          <p:nvPr>
            <p:ph type="title"/>
          </p:nvPr>
        </p:nvSpPr>
        <p:spPr>
          <a:xfrm flipH="1">
            <a:off x="5727032" y="1554857"/>
            <a:ext cx="3774616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  <a:t>ПЕРЕЧЕНЬ</a:t>
            </a:r>
            <a:b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</a:br>
            <a: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  <a:t>ОТДЕЛЬНЫХ ТОВАРОВ, ПОДЛЕЖАЩИХ ОБЯЗАТЕЛЬНОЙ МАРКИРОВКЕ</a:t>
            </a:r>
            <a:b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</a:br>
            <a:r>
              <a:rPr lang="ru-RU" sz="2000" dirty="0">
                <a:solidFill>
                  <a:srgbClr val="FFEB57"/>
                </a:solidFill>
                <a:latin typeface="Bahnschrift Condensed" panose="020B0502040204020203" pitchFamily="34" charset="0"/>
              </a:rPr>
              <a:t>СРЕДСТВАМИ ИДЕНТИФИКАЦИИ </a:t>
            </a:r>
            <a:endParaRPr sz="2000" dirty="0"/>
          </a:p>
        </p:txBody>
      </p:sp>
      <p:sp>
        <p:nvSpPr>
          <p:cNvPr id="534" name="Google Shape;534;p45"/>
          <p:cNvSpPr txBox="1">
            <a:spLocks noGrp="1"/>
          </p:cNvSpPr>
          <p:nvPr>
            <p:ph type="subTitle" idx="1"/>
          </p:nvPr>
        </p:nvSpPr>
        <p:spPr>
          <a:xfrm>
            <a:off x="3403500" y="3367800"/>
            <a:ext cx="1408200" cy="12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40082"/>
              </p:ext>
            </p:extLst>
          </p:nvPr>
        </p:nvGraphicFramePr>
        <p:xfrm>
          <a:off x="132348" y="348917"/>
          <a:ext cx="5596106" cy="45395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6541">
                  <a:extLst>
                    <a:ext uri="{9D8B030D-6E8A-4147-A177-3AD203B41FA5}">
                      <a16:colId xmlns:a16="http://schemas.microsoft.com/office/drawing/2014/main" val="4136933713"/>
                    </a:ext>
                  </a:extLst>
                </a:gridCol>
                <a:gridCol w="4018214">
                  <a:extLst>
                    <a:ext uri="{9D8B030D-6E8A-4147-A177-3AD203B41FA5}">
                      <a16:colId xmlns:a16="http://schemas.microsoft.com/office/drawing/2014/main" val="2759302931"/>
                    </a:ext>
                  </a:extLst>
                </a:gridCol>
                <a:gridCol w="1265951">
                  <a:extLst>
                    <a:ext uri="{9D8B030D-6E8A-4147-A177-3AD203B41FA5}">
                      <a16:colId xmlns:a16="http://schemas.microsoft.com/office/drawing/2014/main" val="279228547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716557881"/>
                    </a:ext>
                  </a:extLst>
                </a:gridCol>
              </a:tblGrid>
              <a:tr h="687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Пальто, полупальто, накидки, плащи, куртки (включая лыжные), ветровки, штормовки и аналогичные изделия женские или для девочек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декабря 2019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4948230"/>
                  </a:ext>
                </a:extLst>
              </a:tr>
              <a:tr h="229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Белье постельное, столовое, туалетное и кухонное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декабря 2019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8580016"/>
                  </a:ext>
                </a:extLst>
              </a:tr>
              <a:tr h="185911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095863"/>
                  </a:ext>
                </a:extLst>
              </a:tr>
              <a:tr h="229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9.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Обувные товары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июля 2019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3111"/>
                  </a:ext>
                </a:extLst>
              </a:tr>
              <a:tr h="229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10.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Фотокамеры (кроме кинокамер), фотовспышки и лампы-вспышки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декабря 2019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9468344"/>
                  </a:ext>
                </a:extLst>
              </a:tr>
              <a:tr h="4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Сыры, мороженое и прочие виды пищевого льда, не содержащие или содержащие какао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июня 2021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3653669"/>
                  </a:ext>
                </a:extLst>
              </a:tr>
              <a:tr h="687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Молочная продукция со сроком хранения более 40 суток , за исключением сыров, мороженого и прочих видов пищевого льда, не содержащих или содержащих какао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сентября 2021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55608"/>
                  </a:ext>
                </a:extLst>
              </a:tr>
              <a:tr h="687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Молочная продукция со сроком хранения до 40 суток (включительно), за исключением сыров, мороженого и прочих видов пищевого льда, не содержащих или содержащих какао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декабря 2021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0373031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Велосипеды (в том числе с установленным вспомогательным двигателем и трехколесные) и велосипедные рамы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сентября 2021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3859124"/>
                  </a:ext>
                </a:extLst>
              </a:tr>
              <a:tr h="687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5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Упакованная вода (включая природную или искусственную минеральную, газированную, без добавления сахара или других подслащивающих или </a:t>
                      </a:r>
                      <a:r>
                        <a:rPr lang="ru-RU" sz="1000" dirty="0" err="1">
                          <a:effectLst/>
                        </a:rPr>
                        <a:t>вкусоароматических</a:t>
                      </a:r>
                      <a:r>
                        <a:rPr lang="ru-RU" sz="1000" dirty="0">
                          <a:effectLst/>
                        </a:rPr>
                        <a:t> веществ)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Эксперемент  с 1 апреля 2020 г. по 1 марта 2021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0414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73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887" y="192506"/>
            <a:ext cx="492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EB57"/>
                </a:solidFill>
                <a:latin typeface="Bahnschrift Condensed" panose="020B0502040204020203" pitchFamily="34" charset="0"/>
              </a:rPr>
              <a:t>Маркировка: назначение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9720" y="192506"/>
            <a:ext cx="26349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FFE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рисунок, который содержит в себе всю информацию о продаваемом изделии – дата и место создания, полное наименования как продукта, так и его производства.</a:t>
            </a:r>
          </a:p>
          <a:p>
            <a:endParaRPr lang="ru-RU" sz="1200" dirty="0">
              <a:solidFill>
                <a:srgbClr val="FFEB57"/>
              </a:solidFill>
              <a:latin typeface="Sitka Display" panose="02000505000000020004" pitchFamily="2" charset="0"/>
            </a:endParaRPr>
          </a:p>
          <a:p>
            <a:r>
              <a:rPr lang="ru-RU" sz="1200" dirty="0">
                <a:solidFill>
                  <a:srgbClr val="FFEB57"/>
                </a:solidFill>
                <a:latin typeface="Sitka Display" panose="02000505000000020004" pitchFamily="2" charset="0"/>
              </a:rPr>
              <a:t>Предъявляются требования к тому, как будет создано это изображение: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EB57"/>
                </a:solidFill>
                <a:latin typeface="Sitka Display" panose="02000505000000020004" pitchFamily="2" charset="0"/>
              </a:rPr>
              <a:t>Оно должно соответствовать стандартам и техническим условиям из приказа.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EB57"/>
                </a:solidFill>
                <a:latin typeface="Sitka Display" panose="02000505000000020004" pitchFamily="2" charset="0"/>
              </a:rPr>
              <a:t>Наносится несмываемой краской, которую разрешил к применению </a:t>
            </a:r>
            <a:r>
              <a:rPr lang="ru-RU" sz="1200" dirty="0" err="1">
                <a:solidFill>
                  <a:srgbClr val="FFEB57"/>
                </a:solidFill>
                <a:latin typeface="Sitka Display" panose="02000505000000020004" pitchFamily="2" charset="0"/>
              </a:rPr>
              <a:t>Госсанэпидконтроль</a:t>
            </a:r>
            <a:r>
              <a:rPr lang="ru-RU" sz="1200" dirty="0">
                <a:solidFill>
                  <a:srgbClr val="FFEB57"/>
                </a:solidFill>
                <a:latin typeface="Sitka Display" panose="02000505000000020004" pitchFamily="2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EB57"/>
                </a:solidFill>
                <a:latin typeface="Sitka Display" panose="02000505000000020004" pitchFamily="2" charset="0"/>
              </a:rPr>
              <a:t>Каждый </a:t>
            </a:r>
            <a:r>
              <a:rPr lang="ru-RU" sz="1200" dirty="0" err="1">
                <a:solidFill>
                  <a:srgbClr val="FFEB57"/>
                </a:solidFill>
                <a:latin typeface="Sitka Display" panose="02000505000000020004" pitchFamily="2" charset="0"/>
              </a:rPr>
              <a:t>КиЗ</a:t>
            </a:r>
            <a:r>
              <a:rPr lang="ru-RU" sz="1200" dirty="0">
                <a:solidFill>
                  <a:srgbClr val="FFEB57"/>
                </a:solidFill>
                <a:latin typeface="Sitka Display" panose="02000505000000020004" pitchFamily="2" charset="0"/>
              </a:rPr>
              <a:t> должен быть достоверным, доступным и давать достаточно информации для потребителя или следующего посредника.</a:t>
            </a:r>
          </a:p>
          <a:p>
            <a:endParaRPr lang="ru-RU" sz="1800" dirty="0">
              <a:solidFill>
                <a:srgbClr val="FFE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bcargo.ru/images/markirovka-obuv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0" y="1289757"/>
            <a:ext cx="4798069" cy="30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242020"/>
      </a:dk1>
      <a:lt1>
        <a:srgbClr val="FFFFFF"/>
      </a:lt1>
      <a:dk2>
        <a:srgbClr val="FFEB57"/>
      </a:dk2>
      <a:lt2>
        <a:srgbClr val="434343"/>
      </a:lt2>
      <a:accent1>
        <a:srgbClr val="666666"/>
      </a:accent1>
      <a:accent2>
        <a:srgbClr val="999999"/>
      </a:accent2>
      <a:accent3>
        <a:srgbClr val="B7B7B7"/>
      </a:accent3>
      <a:accent4>
        <a:srgbClr val="CCCCCC"/>
      </a:accent4>
      <a:accent5>
        <a:srgbClr val="D9D9D9"/>
      </a:accent5>
      <a:accent6>
        <a:srgbClr val="EFEFEF"/>
      </a:accent6>
      <a:hlink>
        <a:srgbClr val="2420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1174</Words>
  <Application>Microsoft Macintosh PowerPoint</Application>
  <PresentationFormat>Экран (16:9)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Playfair Display Regular</vt:lpstr>
      <vt:lpstr>Poppins</vt:lpstr>
      <vt:lpstr>Sitka Heading</vt:lpstr>
      <vt:lpstr>Playfair Display</vt:lpstr>
      <vt:lpstr>Arial Black</vt:lpstr>
      <vt:lpstr>Bahnschrift Condensed</vt:lpstr>
      <vt:lpstr>Wingdings</vt:lpstr>
      <vt:lpstr>Calibri</vt:lpstr>
      <vt:lpstr>Times New Roman</vt:lpstr>
      <vt:lpstr>Arial</vt:lpstr>
      <vt:lpstr>Sitka Display</vt:lpstr>
      <vt:lpstr>Poppins Black</vt:lpstr>
      <vt:lpstr>Poppins ExtraBold</vt:lpstr>
      <vt:lpstr>Simple Light</vt:lpstr>
      <vt:lpstr>Обязательная маркировка товаров</vt:lpstr>
      <vt:lpstr>Упакованная вода включена в Перечень товаров, подлежащих обязательной маркировке </vt:lpstr>
      <vt:lpstr>Что это такое и зачем оно нужно </vt:lpstr>
      <vt:lpstr>Предназначение</vt:lpstr>
      <vt:lpstr>Обязательная маркировка</vt:lpstr>
      <vt:lpstr>Как это работает?</vt:lpstr>
      <vt:lpstr>ПЕРЕЧЕНЬ ОТДЕЛЬНЫХ ТОВАРОВ, ПОДЛЕЖАЩИХ ОБЯЗАТЕЛЬНОЙ МАРКИРОВКЕ СРЕДСТВАМИ ИДЕНТИФИКАЦИИ </vt:lpstr>
      <vt:lpstr>ПЕРЕЧЕНЬ ОТДЕЛЬНЫХ ТОВАРОВ, ПОДЛЕЖАЩИХ ОБЯЗАТЕЛЬНОЙ МАРКИРОВКЕ СРЕДСТВАМИ ИДЕНТИФИКАЦИИ </vt:lpstr>
      <vt:lpstr>Презентация PowerPoint</vt:lpstr>
      <vt:lpstr>Есть два вида этой маркировки – торговая и производственная.  Последнюю могут наносить на: товарный ярлык; фирменную ленту; этикетку – наносится на лицевую сторону бутылки; контрольную ленточку; контрэтикетку – также, только на тыльной стороне; вкладыш; бирку – минимальный товарный ярлык; штамп (иногда соседствует со сроком годности); на упаковку.  Торговой можно считать ценник и оба вида чеков.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Упакованная вода включена в Перечень товаров, подлежащих обязательной маркировке</dc:title>
  <dc:creator>Admin</dc:creator>
  <cp:lastModifiedBy>Microsoft Office User</cp:lastModifiedBy>
  <cp:revision>25</cp:revision>
  <dcterms:modified xsi:type="dcterms:W3CDTF">2021-03-03T19:05:13Z</dcterms:modified>
</cp:coreProperties>
</file>