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46BE6-FA0A-4583-B8E4-35C91D7EF5A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25A7F-14C7-4FA3-B4FF-F1BE07163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0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25A7F-14C7-4FA3-B4FF-F1BE07163D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3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5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1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5344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36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834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7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84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2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7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6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8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9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98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4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4096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международных почтовых отправлений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5744" y="537321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студентка 145 группы Волобоева Анна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8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2478"/>
            <a:ext cx="4860032" cy="4536504"/>
          </a:xfrm>
        </p:spPr>
        <p:txBody>
          <a:bodyPr>
            <a:normAutofit/>
          </a:bodyPr>
          <a:lstStyle/>
          <a:p>
            <a:r>
              <a:rPr lang="ru-RU" sz="1800" b="1" dirty="0"/>
              <a:t>Международными</a:t>
            </a:r>
            <a:r>
              <a:rPr lang="ru-RU" sz="1800" dirty="0"/>
              <a:t> называются почтовые отправления, адресованные за границу и поступающие из-за границы или </a:t>
            </a:r>
            <a:r>
              <a:rPr lang="ru-RU" sz="1800" dirty="0" smtClean="0"/>
              <a:t>транзитом </a:t>
            </a:r>
            <a:r>
              <a:rPr lang="ru-RU" sz="1800" dirty="0"/>
              <a:t>через территорию государств - </a:t>
            </a:r>
            <a:r>
              <a:rPr lang="ru-RU" sz="1800" dirty="0" smtClean="0"/>
              <a:t>членов, </a:t>
            </a:r>
            <a:r>
              <a:rPr lang="ru-RU" sz="1800" dirty="0"/>
              <a:t>а также пересылаемые внутри этих государств в </a:t>
            </a:r>
            <a:r>
              <a:rPr lang="ru-RU" sz="1800" dirty="0" smtClean="0"/>
              <a:t>адреса дипломатических, консульских представительств иностранных </a:t>
            </a:r>
            <a:r>
              <a:rPr lang="ru-RU" sz="1800" dirty="0"/>
              <a:t>государств, международных межправительственных организаций, представительств иностранных государств при этих организациях, иных международных </a:t>
            </a:r>
            <a:r>
              <a:rPr lang="ru-RU" sz="1800" dirty="0" smtClean="0"/>
              <a:t>организаций.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16" y="4256504"/>
            <a:ext cx="2898576" cy="2311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60" y="4276042"/>
            <a:ext cx="2664296" cy="2291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6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456" y="548680"/>
            <a:ext cx="6589199" cy="9361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Виды: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556792"/>
            <a:ext cx="7056784" cy="3384376"/>
          </a:xfrm>
        </p:spPr>
        <p:txBody>
          <a:bodyPr>
            <a:normAutofit/>
          </a:bodyPr>
          <a:lstStyle/>
          <a:p>
            <a:r>
              <a:rPr lang="ru-RU" dirty="0" smtClean="0"/>
              <a:t>письма </a:t>
            </a:r>
            <a:r>
              <a:rPr lang="ru-RU" dirty="0"/>
              <a:t>(простые, заказные, с объявленной ценностью);</a:t>
            </a:r>
          </a:p>
          <a:p>
            <a:r>
              <a:rPr lang="ru-RU" dirty="0" smtClean="0"/>
              <a:t>почтовые </a:t>
            </a:r>
            <a:r>
              <a:rPr lang="ru-RU" dirty="0"/>
              <a:t>карточки (простые, заказные);</a:t>
            </a:r>
          </a:p>
          <a:p>
            <a:r>
              <a:rPr lang="ru-RU" dirty="0" smtClean="0"/>
              <a:t> </a:t>
            </a:r>
            <a:r>
              <a:rPr lang="ru-RU" dirty="0"/>
              <a:t>бандероли и специальные мешки "М" с печатными изданиями (простые, заказные);</a:t>
            </a:r>
          </a:p>
          <a:p>
            <a:r>
              <a:rPr lang="ru-RU" dirty="0" smtClean="0"/>
              <a:t> </a:t>
            </a:r>
            <a:r>
              <a:rPr lang="ru-RU" dirty="0"/>
              <a:t>мелкие пакеты;</a:t>
            </a:r>
          </a:p>
          <a:p>
            <a:r>
              <a:rPr lang="ru-RU" dirty="0" smtClean="0"/>
              <a:t> </a:t>
            </a:r>
            <a:r>
              <a:rPr lang="ru-RU" dirty="0"/>
              <a:t>почтовые посылки (обыкновенные, с объявленной ценностью);</a:t>
            </a:r>
          </a:p>
          <a:p>
            <a:r>
              <a:rPr lang="ru-RU" dirty="0" smtClean="0"/>
              <a:t> </a:t>
            </a:r>
            <a:r>
              <a:rPr lang="ru-RU" dirty="0"/>
              <a:t>отправления </a:t>
            </a:r>
            <a:r>
              <a:rPr lang="ru-RU" dirty="0" smtClean="0"/>
              <a:t>международной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ускоренной почты "EMS".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3153544" cy="2658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6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0688"/>
            <a:ext cx="7725544" cy="5102027"/>
          </a:xfrm>
        </p:spPr>
        <p:txBody>
          <a:bodyPr>
            <a:normAutofit fontScale="55000" lnSpcReduction="20000"/>
          </a:bodyPr>
          <a:lstStyle/>
          <a:p>
            <a:r>
              <a:rPr lang="ru-RU" sz="2600" dirty="0"/>
              <a:t>Письма должны помещаться в конверты прямоугольной формы, чтобы не вызывать трудностей при их обработке.</a:t>
            </a:r>
          </a:p>
          <a:p>
            <a:r>
              <a:rPr lang="ru-RU" sz="2600" dirty="0"/>
              <a:t>Почтовые карточки должны иметь прямоугольную форму и изготавливаться из картона или достаточно плотной бумаги, чтобы не затруднять обработку почты. Они не должны иметь выпуклых частей. На лицевой стороне, в верхней части почтовой карточки должна быть отметка "</a:t>
            </a:r>
            <a:r>
              <a:rPr lang="ru-RU" sz="2600" dirty="0" err="1"/>
              <a:t>Carte</a:t>
            </a:r>
            <a:r>
              <a:rPr lang="ru-RU" sz="2600" dirty="0"/>
              <a:t> </a:t>
            </a:r>
            <a:r>
              <a:rPr lang="ru-RU" sz="2600" dirty="0" err="1"/>
              <a:t>postale</a:t>
            </a:r>
            <a:r>
              <a:rPr lang="ru-RU" sz="2600" dirty="0"/>
              <a:t>" ("Почтовая карточка"). Эта отметка необязательна для иллюстрированных карточек. Почтовые карточки пересылаются открытым порядком.</a:t>
            </a:r>
          </a:p>
          <a:p>
            <a:r>
              <a:rPr lang="ru-RU" sz="2600" dirty="0"/>
              <a:t>Бандероли предназначены для пересылки печатных изданий и </a:t>
            </a:r>
            <a:r>
              <a:rPr lang="ru-RU" sz="2600" dirty="0" err="1"/>
              <a:t>секограмм</a:t>
            </a:r>
            <a:r>
              <a:rPr lang="ru-RU" sz="2600" dirty="0"/>
              <a:t>. В бандеролях нельзя пересылать документы, имеющие характер текущей и личной переписки, марки, бланки оплаты и другие документы, представляющие ценность.</a:t>
            </a:r>
          </a:p>
          <a:p>
            <a:r>
              <a:rPr lang="ru-RU" sz="2600" dirty="0"/>
              <a:t>В качестве </a:t>
            </a:r>
            <a:r>
              <a:rPr lang="ru-RU" sz="2600" dirty="0" err="1" smtClean="0"/>
              <a:t>секограмм</a:t>
            </a:r>
            <a:r>
              <a:rPr lang="ru-RU" sz="2600" dirty="0" smtClean="0"/>
              <a:t>(</a:t>
            </a:r>
            <a:r>
              <a:rPr lang="ru-RU" sz="2600" dirty="0"/>
              <a:t>это почтовые отправления для слепых и слабовидящих </a:t>
            </a:r>
            <a:r>
              <a:rPr lang="ru-RU" sz="2600" dirty="0" smtClean="0"/>
              <a:t>людей)</a:t>
            </a:r>
            <a:r>
              <a:rPr lang="ru-RU" sz="2600" dirty="0" smtClean="0"/>
              <a:t> </a:t>
            </a:r>
            <a:r>
              <a:rPr lang="ru-RU" sz="2600" dirty="0"/>
              <a:t>могут пересылаться письма, написанные </a:t>
            </a:r>
            <a:r>
              <a:rPr lang="ru-RU" sz="2600" dirty="0" err="1"/>
              <a:t>секографическим</a:t>
            </a:r>
            <a:r>
              <a:rPr lang="ru-RU" sz="2600" dirty="0"/>
              <a:t> способом, подаваемые открыто, клише со знаками </a:t>
            </a:r>
            <a:r>
              <a:rPr lang="ru-RU" sz="2600" dirty="0" err="1"/>
              <a:t>секографии</a:t>
            </a:r>
            <a:r>
              <a:rPr lang="ru-RU" sz="2600" dirty="0"/>
              <a:t>, звуковые записи, предназначенные исключительно для слепых, при условии, что они отправляются официально признанным учреждением для слепых или адресуются такому учреждению.</a:t>
            </a:r>
          </a:p>
          <a:p>
            <a:r>
              <a:rPr lang="ru-RU" sz="2600" dirty="0"/>
              <a:t>Под наименованием "мешки М" понимаются специальные мешки, содержащие газеты, периодические издания, книги и другие печатные издания, направляемые в адрес одного и того же получателя и в одно и то же место назначения.</a:t>
            </a:r>
          </a:p>
          <a:p>
            <a:r>
              <a:rPr lang="ru-RU" sz="2600" dirty="0"/>
              <a:t>Мелкие пакеты должны иметь на адресной стороне, по возможности в левом верхнем углу, отметку "</a:t>
            </a:r>
            <a:r>
              <a:rPr lang="ru-RU" sz="2600" dirty="0" err="1"/>
              <a:t>Petit</a:t>
            </a:r>
            <a:r>
              <a:rPr lang="ru-RU" sz="2600" dirty="0"/>
              <a:t> </a:t>
            </a:r>
            <a:r>
              <a:rPr lang="ru-RU" sz="2600" dirty="0" err="1"/>
              <a:t>paquet</a:t>
            </a:r>
            <a:r>
              <a:rPr lang="ru-RU" sz="2600" dirty="0"/>
              <a:t>" ("Мелкий пакет").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64" y="5457603"/>
            <a:ext cx="1861864" cy="1400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42927"/>
            <a:ext cx="2088232" cy="1515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440" y="332656"/>
            <a:ext cx="7869560" cy="6048672"/>
          </a:xfrm>
        </p:spPr>
        <p:txBody>
          <a:bodyPr>
            <a:normAutofit fontScale="25000" lnSpcReduction="20000"/>
          </a:bodyPr>
          <a:lstStyle/>
          <a:p>
            <a:r>
              <a:rPr lang="ru-RU" sz="5200" dirty="0" smtClean="0"/>
              <a:t>Почтовые </a:t>
            </a:r>
            <a:r>
              <a:rPr lang="ru-RU" sz="5200" dirty="0"/>
              <a:t>отправления (письма и посылки), вложение которых оценивается отправителем, называются отправлениями с объявленной ценностью. Объявленная ценность не может превышать действительную стоимость вложения отправления.</a:t>
            </a:r>
          </a:p>
          <a:p>
            <a:r>
              <a:rPr lang="ru-RU" sz="5200" dirty="0"/>
              <a:t>Простыми называются почтовые отправления (письма, почтовые карточки, бандероли и мешки "М"), принимаемые без выдачи отправителям квитанций. Такие отправления пересылаются без регистрации в почтовых документах и выдаются адресатам без расписки.</a:t>
            </a:r>
          </a:p>
          <a:p>
            <a:r>
              <a:rPr lang="ru-RU" sz="5200" dirty="0"/>
              <a:t>К заказным почтовым отправлениям относятся почтовые отправления (письма, почтовые карточки, бандероли, мелкие пакеты и мешки "М"), в приеме которых отправителям выдается квитанция. Эти отправления пересылаются с припиской к сопроводительным документам и выдаются адресатам под расписку.</a:t>
            </a:r>
          </a:p>
          <a:p>
            <a:r>
              <a:rPr lang="ru-RU" sz="5200" dirty="0"/>
              <a:t>Заказные почтовые отправления должны иметь четкую и ясную отметку "</a:t>
            </a:r>
            <a:r>
              <a:rPr lang="ru-RU" sz="5200" dirty="0" err="1"/>
              <a:t>Recommande</a:t>
            </a:r>
            <a:r>
              <a:rPr lang="ru-RU" sz="5200" dirty="0"/>
              <a:t>" ("Заказное").</a:t>
            </a:r>
          </a:p>
          <a:p>
            <a:r>
              <a:rPr lang="ru-RU" sz="5200" dirty="0"/>
              <a:t>Служба "EMS" ("МУП") представляет собой наиболее быструю из почтовых служб. Прием, обработка, пересылка и доставка отправлений международной ускоренной почты "EMS" осуществляются в очень короткие сроки. В отправлениях международной ускоренной почты "EMS" можно пересылать документы, различного рода квитанции, фактуры, счета, печатные издания, каталоги, проспекты и др., а также товарное вложение. Упаковка отправлений международной ускоренной почты "EMS" должна соответствовать характеру вложения и исключать возможность повреждения вложения при перевозке. Отправление международной ускоренной почты "EMS" должно иметь отметку, состоящую из следующих элементов:</a:t>
            </a:r>
          </a:p>
          <a:p>
            <a:r>
              <a:rPr lang="ru-RU" sz="5200" dirty="0"/>
              <a:t>форма крыла оранжевого цвета;</a:t>
            </a:r>
          </a:p>
          <a:p>
            <a:r>
              <a:rPr lang="ru-RU" sz="5200" dirty="0"/>
              <a:t>буквы "EMS" голубого цвета;</a:t>
            </a:r>
          </a:p>
          <a:p>
            <a:r>
              <a:rPr lang="ru-RU" sz="5200" dirty="0"/>
              <a:t>три горизонтальных полосы оранжевого цвета.</a:t>
            </a:r>
          </a:p>
          <a:p>
            <a:r>
              <a:rPr lang="ru-RU" sz="5200" dirty="0"/>
              <a:t>Отправления международной ускоренной почты "EMS" принимаются по отдельным направлениям.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43173"/>
            <a:ext cx="2160240" cy="1314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4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9561"/>
            <a:ext cx="6589199" cy="1280890"/>
          </a:xfrm>
        </p:spPr>
        <p:txBody>
          <a:bodyPr/>
          <a:lstStyle/>
          <a:p>
            <a:r>
              <a:rPr lang="ru-RU" b="1" dirty="0" smtClean="0"/>
              <a:t>Спасибо за внимание.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2518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</TotalTime>
  <Words>493</Words>
  <Application>Microsoft Office PowerPoint</Application>
  <PresentationFormat>Экран (4:3)</PresentationFormat>
  <Paragraphs>28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Легкий дым</vt:lpstr>
      <vt:lpstr>Виды международных почтовых отправлений </vt:lpstr>
      <vt:lpstr>Международными называются почтовые отправления, адресованные за границу и поступающие из-за границы или транзитом через территорию государств - членов, а также пересылаемые внутри этих государств в адреса дипломатических, консульских представительств иностранных государств, международных межправительственных организаций, представительств иностранных государств при этих организациях, иных международных организаций.</vt:lpstr>
      <vt:lpstr>Виды: </vt:lpstr>
      <vt:lpstr>Презентация PowerPoint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международных почтовых отправлений </dc:title>
  <dc:creator>User</dc:creator>
  <cp:lastModifiedBy>Анна Волобоева</cp:lastModifiedBy>
  <cp:revision>8</cp:revision>
  <dcterms:created xsi:type="dcterms:W3CDTF">2021-03-15T18:12:52Z</dcterms:created>
  <dcterms:modified xsi:type="dcterms:W3CDTF">2021-10-08T10:19:28Z</dcterms:modified>
</cp:coreProperties>
</file>