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2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6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3" autoAdjust="0"/>
    <p:restoredTop sz="94660"/>
  </p:normalViewPr>
  <p:slideViewPr>
    <p:cSldViewPr snapToGrid="0">
      <p:cViewPr varScale="1">
        <p:scale>
          <a:sx n="80" d="100"/>
          <a:sy n="80" d="100"/>
        </p:scale>
        <p:origin x="22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A0367B-226B-4BBD-A692-5A3B9EF02089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2DAF67-8785-4D4E-8587-1411CA80BF06}">
      <dgm:prSet phldrT="[Текст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ru-RU" sz="2000" b="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Признаки опьянения</a:t>
          </a:r>
          <a:endParaRPr lang="ru-RU" sz="2000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FF199C-57DB-4412-AB77-746207745421}" type="parTrans" cxnId="{16191438-6178-4278-8000-DFBEEC52DE93}">
      <dgm:prSet/>
      <dgm:spPr/>
      <dgm:t>
        <a:bodyPr/>
        <a:lstStyle/>
        <a:p>
          <a:endParaRPr lang="ru-RU"/>
        </a:p>
      </dgm:t>
    </dgm:pt>
    <dgm:pt modelId="{B7B453DE-CEE4-49ED-AED8-0EBBE5E4397F}" type="sibTrans" cxnId="{16191438-6178-4278-8000-DFBEEC52DE93}">
      <dgm:prSet/>
      <dgm:spPr/>
      <dgm:t>
        <a:bodyPr/>
        <a:lstStyle/>
        <a:p>
          <a:endParaRPr lang="ru-RU"/>
        </a:p>
      </dgm:t>
    </dgm:pt>
    <dgm:pt modelId="{C9A91F72-8028-480D-B367-75A89D05347B}">
      <dgm:prSet phldrT="[Текст]" custT="1"/>
      <dgm:spPr>
        <a:ln>
          <a:solidFill>
            <a:schemeClr val="accent1"/>
          </a:solidFill>
        </a:ln>
      </dgm:spPr>
      <dgm:t>
        <a:bodyPr/>
        <a:lstStyle/>
        <a:p>
          <a:r>
            <a:rPr lang="ru-RU" sz="2000" b="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Последствия употребления опиатов</a:t>
          </a:r>
          <a:endParaRPr lang="ru-RU" sz="2000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406EC1-E1F5-4C6B-92E1-25364B754697}" type="parTrans" cxnId="{D95BF3C7-167F-410D-977E-C37B9F30DAEE}">
      <dgm:prSet/>
      <dgm:spPr/>
      <dgm:t>
        <a:bodyPr/>
        <a:lstStyle/>
        <a:p>
          <a:endParaRPr lang="ru-RU"/>
        </a:p>
      </dgm:t>
    </dgm:pt>
    <dgm:pt modelId="{5F0707B6-AE1A-4481-9F3E-82C961066814}" type="sibTrans" cxnId="{D95BF3C7-167F-410D-977E-C37B9F30DAEE}">
      <dgm:prSet/>
      <dgm:spPr/>
      <dgm:t>
        <a:bodyPr/>
        <a:lstStyle/>
        <a:p>
          <a:endParaRPr lang="ru-RU"/>
        </a:p>
      </dgm:t>
    </dgm:pt>
    <dgm:pt modelId="{FFD0E860-3DB8-4081-8A7D-997A76463D36}" type="pres">
      <dgm:prSet presAssocID="{DEA0367B-226B-4BBD-A692-5A3B9EF0208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40A3200-8114-4387-AABB-637997675E3E}" type="pres">
      <dgm:prSet presAssocID="{372DAF67-8785-4D4E-8587-1411CA80BF06}" presName="node" presStyleLbl="node1" presStyleIdx="0" presStyleCnt="2" custLinFactNeighborX="-816" custLinFactNeighborY="-61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A26E26-5B09-4828-B96E-A5B484F95220}" type="pres">
      <dgm:prSet presAssocID="{B7B453DE-CEE4-49ED-AED8-0EBBE5E4397F}" presName="sibTrans" presStyleCnt="0"/>
      <dgm:spPr/>
    </dgm:pt>
    <dgm:pt modelId="{5BA06582-4B34-4546-B252-49373B906B3A}" type="pres">
      <dgm:prSet presAssocID="{C9A91F72-8028-480D-B367-75A89D05347B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63C11E-A454-4A55-B907-5CB82CA95359}" type="presOf" srcId="{C9A91F72-8028-480D-B367-75A89D05347B}" destId="{5BA06582-4B34-4546-B252-49373B906B3A}" srcOrd="0" destOrd="0" presId="urn:microsoft.com/office/officeart/2005/8/layout/default"/>
    <dgm:cxn modelId="{E2EF2DEE-BAA5-4700-921F-9CB2535F8E4C}" type="presOf" srcId="{DEA0367B-226B-4BBD-A692-5A3B9EF02089}" destId="{FFD0E860-3DB8-4081-8A7D-997A76463D36}" srcOrd="0" destOrd="0" presId="urn:microsoft.com/office/officeart/2005/8/layout/default"/>
    <dgm:cxn modelId="{D95BF3C7-167F-410D-977E-C37B9F30DAEE}" srcId="{DEA0367B-226B-4BBD-A692-5A3B9EF02089}" destId="{C9A91F72-8028-480D-B367-75A89D05347B}" srcOrd="1" destOrd="0" parTransId="{B9406EC1-E1F5-4C6B-92E1-25364B754697}" sibTransId="{5F0707B6-AE1A-4481-9F3E-82C961066814}"/>
    <dgm:cxn modelId="{16191438-6178-4278-8000-DFBEEC52DE93}" srcId="{DEA0367B-226B-4BBD-A692-5A3B9EF02089}" destId="{372DAF67-8785-4D4E-8587-1411CA80BF06}" srcOrd="0" destOrd="0" parTransId="{C4FF199C-57DB-4412-AB77-746207745421}" sibTransId="{B7B453DE-CEE4-49ED-AED8-0EBBE5E4397F}"/>
    <dgm:cxn modelId="{456FF72A-C5D4-46D0-BBE2-8697E92E3C1F}" type="presOf" srcId="{372DAF67-8785-4D4E-8587-1411CA80BF06}" destId="{140A3200-8114-4387-AABB-637997675E3E}" srcOrd="0" destOrd="0" presId="urn:microsoft.com/office/officeart/2005/8/layout/default"/>
    <dgm:cxn modelId="{4C437C49-2E84-4DF1-89D9-4040F19BFB3A}" type="presParOf" srcId="{FFD0E860-3DB8-4081-8A7D-997A76463D36}" destId="{140A3200-8114-4387-AABB-637997675E3E}" srcOrd="0" destOrd="0" presId="urn:microsoft.com/office/officeart/2005/8/layout/default"/>
    <dgm:cxn modelId="{5BB58EA4-CDEF-4EEA-A7E8-1CB2CC11B17C}" type="presParOf" srcId="{FFD0E860-3DB8-4081-8A7D-997A76463D36}" destId="{40A26E26-5B09-4828-B96E-A5B484F95220}" srcOrd="1" destOrd="0" presId="urn:microsoft.com/office/officeart/2005/8/layout/default"/>
    <dgm:cxn modelId="{E0596FC4-8D79-442C-9780-34D626D767CA}" type="presParOf" srcId="{FFD0E860-3DB8-4081-8A7D-997A76463D36}" destId="{5BA06582-4B34-4546-B252-49373B906B3A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EC147F-A1D4-43BD-99E4-D5D2EC0F956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7065A9A-7DCA-4A5F-8768-5EA27EF85BA9}">
      <dgm:prSet phldrT="[Текст]" custT="1"/>
      <dgm:spPr/>
      <dgm:t>
        <a:bodyPr/>
        <a:lstStyle/>
        <a:p>
          <a:r>
            <a:rPr lang="ru-RU" sz="1600" b="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Непродолжительное состояние эйфории, необычная сонливость в самое разное время; медленная, "растянутая" речь; часто "отстает" от темы и направления разговора; добродушное, покладистое, предупредительное поведение вплоть до полного подчинения; </a:t>
          </a:r>
          <a:endParaRPr lang="ru-RU" sz="1600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24D391-F8A8-447D-A66D-B652E0493E74}" type="parTrans" cxnId="{D91729CE-6B31-4F5E-ABBE-FA8839C0E3C0}">
      <dgm:prSet/>
      <dgm:spPr/>
      <dgm:t>
        <a:bodyPr/>
        <a:lstStyle/>
        <a:p>
          <a:endParaRPr lang="ru-RU"/>
        </a:p>
      </dgm:t>
    </dgm:pt>
    <dgm:pt modelId="{9B1CB3AD-E1B1-4347-B6BB-831B067E43D1}" type="sibTrans" cxnId="{D91729CE-6B31-4F5E-ABBE-FA8839C0E3C0}">
      <dgm:prSet/>
      <dgm:spPr/>
      <dgm:t>
        <a:bodyPr/>
        <a:lstStyle/>
        <a:p>
          <a:endParaRPr lang="ru-RU"/>
        </a:p>
      </dgm:t>
    </dgm:pt>
    <dgm:pt modelId="{4ADD64C8-42F4-44E0-902E-3D2B5C820714}">
      <dgm:prSet phldrT="[Текст]" custT="1"/>
      <dgm:spPr/>
      <dgm:t>
        <a:bodyPr/>
        <a:lstStyle/>
        <a:p>
          <a:r>
            <a:rPr lang="ru-RU" sz="1600" b="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Огромный риск заражения ВИЧ-инфекцией и гепатитами из-за использования общих шприцев; поражение печени из-за низкого качества наркотиков: в них остается уксусный ангидрид, который используется при приготовлении;</a:t>
          </a:r>
          <a:r>
            <a:rPr lang="en-US" sz="1600" b="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Очень велика опасность передозировки с тяжелыми последствиями, вплоть до смерти</a:t>
          </a:r>
          <a:endParaRPr lang="ru-RU" sz="1600" i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47AEC7-36EF-4002-BCFE-AB9B6FB638D4}" type="parTrans" cxnId="{124CBB5C-9C68-4D7E-852C-5A0F19AACD1C}">
      <dgm:prSet/>
      <dgm:spPr/>
      <dgm:t>
        <a:bodyPr/>
        <a:lstStyle/>
        <a:p>
          <a:endParaRPr lang="ru-RU"/>
        </a:p>
      </dgm:t>
    </dgm:pt>
    <dgm:pt modelId="{903FBB52-A954-4CBE-B4FC-BFD9AA8DDE27}" type="sibTrans" cxnId="{124CBB5C-9C68-4D7E-852C-5A0F19AACD1C}">
      <dgm:prSet/>
      <dgm:spPr/>
      <dgm:t>
        <a:bodyPr/>
        <a:lstStyle/>
        <a:p>
          <a:endParaRPr lang="ru-RU"/>
        </a:p>
      </dgm:t>
    </dgm:pt>
    <dgm:pt modelId="{7BFBEB21-BF3F-4C95-8A63-2A44F04E52BB}" type="pres">
      <dgm:prSet presAssocID="{0EEC147F-A1D4-43BD-99E4-D5D2EC0F95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D381108-D064-4FD9-A342-FD40BBFA6457}" type="pres">
      <dgm:prSet presAssocID="{67065A9A-7DCA-4A5F-8768-5EA27EF85BA9}" presName="node" presStyleLbl="node1" presStyleIdx="0" presStyleCnt="2" custScaleX="144025" custLinFactNeighborX="-1528" custLinFactNeighborY="30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4A01F6-6B3D-4D80-85C1-2721CBB9F73E}" type="pres">
      <dgm:prSet presAssocID="{9B1CB3AD-E1B1-4347-B6BB-831B067E43D1}" presName="sibTrans" presStyleCnt="0"/>
      <dgm:spPr/>
    </dgm:pt>
    <dgm:pt modelId="{7FDF3F18-CAC4-4FE4-A016-CD9F5275C335}" type="pres">
      <dgm:prSet presAssocID="{4ADD64C8-42F4-44E0-902E-3D2B5C820714}" presName="node" presStyleLbl="node1" presStyleIdx="1" presStyleCnt="2" custScaleX="144636" custLinFactNeighborX="-917" custLinFactNeighborY="-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4CBB5C-9C68-4D7E-852C-5A0F19AACD1C}" srcId="{0EEC147F-A1D4-43BD-99E4-D5D2EC0F9567}" destId="{4ADD64C8-42F4-44E0-902E-3D2B5C820714}" srcOrd="1" destOrd="0" parTransId="{9647AEC7-36EF-4002-BCFE-AB9B6FB638D4}" sibTransId="{903FBB52-A954-4CBE-B4FC-BFD9AA8DDE27}"/>
    <dgm:cxn modelId="{D91729CE-6B31-4F5E-ABBE-FA8839C0E3C0}" srcId="{0EEC147F-A1D4-43BD-99E4-D5D2EC0F9567}" destId="{67065A9A-7DCA-4A5F-8768-5EA27EF85BA9}" srcOrd="0" destOrd="0" parTransId="{E524D391-F8A8-447D-A66D-B652E0493E74}" sibTransId="{9B1CB3AD-E1B1-4347-B6BB-831B067E43D1}"/>
    <dgm:cxn modelId="{B1A964B5-BA1A-4C60-BFC6-B8BDBECC2450}" type="presOf" srcId="{0EEC147F-A1D4-43BD-99E4-D5D2EC0F9567}" destId="{7BFBEB21-BF3F-4C95-8A63-2A44F04E52BB}" srcOrd="0" destOrd="0" presId="urn:microsoft.com/office/officeart/2005/8/layout/default"/>
    <dgm:cxn modelId="{68DC3C8A-E88E-42F0-BDF2-15F4276A1C9C}" type="presOf" srcId="{4ADD64C8-42F4-44E0-902E-3D2B5C820714}" destId="{7FDF3F18-CAC4-4FE4-A016-CD9F5275C335}" srcOrd="0" destOrd="0" presId="urn:microsoft.com/office/officeart/2005/8/layout/default"/>
    <dgm:cxn modelId="{EBDEA4D3-1831-4C95-AF18-4CA10429833E}" type="presOf" srcId="{67065A9A-7DCA-4A5F-8768-5EA27EF85BA9}" destId="{BD381108-D064-4FD9-A342-FD40BBFA6457}" srcOrd="0" destOrd="0" presId="urn:microsoft.com/office/officeart/2005/8/layout/default"/>
    <dgm:cxn modelId="{7F495D31-0897-4E98-8614-4552CE8A1195}" type="presParOf" srcId="{7BFBEB21-BF3F-4C95-8A63-2A44F04E52BB}" destId="{BD381108-D064-4FD9-A342-FD40BBFA6457}" srcOrd="0" destOrd="0" presId="urn:microsoft.com/office/officeart/2005/8/layout/default"/>
    <dgm:cxn modelId="{E8E39BF4-3D77-44E1-A03A-EB5FDD4A44DF}" type="presParOf" srcId="{7BFBEB21-BF3F-4C95-8A63-2A44F04E52BB}" destId="{4A4A01F6-6B3D-4D80-85C1-2721CBB9F73E}" srcOrd="1" destOrd="0" presId="urn:microsoft.com/office/officeart/2005/8/layout/default"/>
    <dgm:cxn modelId="{2137E5C3-5119-4985-BE1A-B9A2F4D1DCB9}" type="presParOf" srcId="{7BFBEB21-BF3F-4C95-8A63-2A44F04E52BB}" destId="{7FDF3F18-CAC4-4FE4-A016-CD9F5275C335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A3200-8114-4387-AABB-637997675E3E}">
      <dsp:nvSpPr>
        <dsp:cNvPr id="0" name=""/>
        <dsp:cNvSpPr/>
      </dsp:nvSpPr>
      <dsp:spPr>
        <a:xfrm>
          <a:off x="0" y="276443"/>
          <a:ext cx="2947482" cy="17684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Признаки опьянения</a:t>
          </a:r>
          <a:endParaRPr lang="ru-RU" sz="2000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76443"/>
        <a:ext cx="2947482" cy="1768489"/>
      </dsp:txXfrm>
    </dsp:sp>
    <dsp:sp modelId="{5BA06582-4B34-4546-B252-49373B906B3A}">
      <dsp:nvSpPr>
        <dsp:cNvPr id="0" name=""/>
        <dsp:cNvSpPr/>
      </dsp:nvSpPr>
      <dsp:spPr>
        <a:xfrm>
          <a:off x="0" y="2447965"/>
          <a:ext cx="2947482" cy="17684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Последствия употребления опиатов</a:t>
          </a:r>
          <a:endParaRPr lang="ru-RU" sz="2000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2447965"/>
        <a:ext cx="2947482" cy="17684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381108-D064-4FD9-A342-FD40BBFA6457}">
      <dsp:nvSpPr>
        <dsp:cNvPr id="0" name=""/>
        <dsp:cNvSpPr/>
      </dsp:nvSpPr>
      <dsp:spPr>
        <a:xfrm>
          <a:off x="762894" y="73983"/>
          <a:ext cx="5669121" cy="2361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Непродолжительное состояние эйфории, необычная сонливость в самое разное время; медленная, "растянутая" речь; часто "отстает" от темы и направления разговора; добродушное, покладистое, предупредительное поведение вплоть до полного подчинения; </a:t>
          </a:r>
          <a:endParaRPr lang="ru-RU" sz="1600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62894" y="73983"/>
        <a:ext cx="5669121" cy="2361723"/>
      </dsp:txXfrm>
    </dsp:sp>
    <dsp:sp modelId="{7FDF3F18-CAC4-4FE4-A016-CD9F5275C335}">
      <dsp:nvSpPr>
        <dsp:cNvPr id="0" name=""/>
        <dsp:cNvSpPr/>
      </dsp:nvSpPr>
      <dsp:spPr>
        <a:xfrm>
          <a:off x="774919" y="2745109"/>
          <a:ext cx="5693171" cy="236172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079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Огромный риск заражения ВИЧ-инфекцией и гепатитами из-за использования общих шприцев; поражение печени из-за низкого качества наркотиков: в них остается уксусный ангидрид, который используется при приготовлении;</a:t>
          </a:r>
          <a:r>
            <a:rPr lang="en-US" sz="1600" b="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600" b="0" i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Очень велика опасность передозировки с тяжелыми последствиями, вплоть до смерти</a:t>
          </a:r>
          <a:endParaRPr lang="ru-RU" sz="1600" i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4919" y="2745109"/>
        <a:ext cx="5693171" cy="2361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8751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79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0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85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1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455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95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484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750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5216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11/27/2021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88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«Виды наркотических веществ»</a:t>
            </a:r>
            <a:endParaRPr lang="ru-RU" sz="36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студентка 145 группы</a:t>
            </a:r>
          </a:p>
          <a:p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Кучеренко Регина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33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53453" y="945681"/>
            <a:ext cx="6136105" cy="5098983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Федеральном законе « О наркотических средствах и психотропных веществах» № 3-ФЗ</a:t>
            </a:r>
          </a:p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наркотиками принято понимать вещества, немедицинское применение которых приводит к возникновению наркомании. Среди них выделяются наркотические и психотропные вещества.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9264" y="2201780"/>
            <a:ext cx="3942180" cy="268304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94701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 наиболее распространенных наркотиков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82901" y="857889"/>
            <a:ext cx="3474720" cy="531895"/>
          </a:xfrm>
        </p:spPr>
        <p:txBody>
          <a:bodyPr/>
          <a:lstStyle/>
          <a:p>
            <a:pPr algn="ctr"/>
            <a:r>
              <a:rPr lang="ru-RU" b="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ОПИАТЫ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2901" y="1731607"/>
            <a:ext cx="3474720" cy="4023360"/>
          </a:xfrm>
        </p:spPr>
        <p:txBody>
          <a:bodyPr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Наркотики, обладающие седативным, «затормаживающим» действием. К этой группе относятся природные и синтетические морфиноподобные соединения. Все природные наркотические средства опийной группы получают из мака. Вызывают состояние эйфории, спокойствия, умиротворения.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240121" y="661737"/>
            <a:ext cx="4262068" cy="5570621"/>
          </a:xfrm>
        </p:spPr>
        <p:txBody>
          <a:bodyPr>
            <a:normAutofit/>
          </a:bodyPr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Героин («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герыч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«белый», «лошадь», «смак») — наиболее распространенный опийный наркотик. Наряду с очень сильным и ярко выраженным наркотическим эффектом обладает крайне высокой токсичностью и способностью быстро (после 2–3 приемов) формировать физическую зависимость. </a:t>
            </a:r>
            <a:endParaRPr lang="en-US" i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Маковая 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соломка («солома», «сено»)- измельченные и высушенные части стеблей и коробочек мака (зерна мака наркотически активных веществ не содержат). Соломка используется для приготовления раствора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ацетилированного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опия.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16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290586626"/>
              </p:ext>
            </p:extLst>
          </p:nvPr>
        </p:nvGraphicFramePr>
        <p:xfrm>
          <a:off x="252919" y="1123837"/>
          <a:ext cx="2947482" cy="46011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2379061"/>
              </p:ext>
            </p:extLst>
          </p:nvPr>
        </p:nvGraphicFramePr>
        <p:xfrm>
          <a:off x="3869268" y="864108"/>
          <a:ext cx="7315200" cy="512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95162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КОКАИН</a:t>
            </a:r>
            <a: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Психостимулятор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растительного происхождения, получаемый из листьев растения коки. Привыкание развивается незаметно, но стойко. Кокаин вымораживает область от глаз до груди — тело становится нечувствительным.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591" y="375384"/>
            <a:ext cx="3946358" cy="21271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018547" y="3043988"/>
            <a:ext cx="7274293" cy="2945331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Кокаин («дутый», «кокс», «снег», «кока», «вдох», «конфетка для носа», «свисток», «снежинка») — белый кристаллический порошок, обычно вдыхаемый через трубку или соломку с гладкой поверхности, такой, как стекло или зеркало. Гидрохлорид кокаина легко растворяется в воде, поэтому его не только нюхают, но иногда вводят внутривенно или глотают.</a:t>
            </a:r>
          </a:p>
          <a:p>
            <a:pPr algn="ctr"/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Крек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(«камень») — хрупкие пластинки, образующиеся в результате смешения кокаина с пищевой содой и водой и выпаривания, используется для курения. </a:t>
            </a:r>
            <a:r>
              <a:rPr lang="ru-RU" sz="22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Крэк</a:t>
            </a:r>
            <a:r>
              <a:rPr lang="ru-RU" sz="22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чрезвычайно быстро вырабатывает как физическую, так и психологическую зависимость.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6989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95663" y="868680"/>
            <a:ext cx="3877537" cy="5120640"/>
          </a:xfrm>
        </p:spPr>
        <p:txBody>
          <a:bodyPr/>
          <a:lstStyle/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употребления</a:t>
            </a:r>
          </a:p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Вызывает короткое, но интенсивное ощущение эйфории и повышение работоспособности; стимулирует центральную нервную систему; учащенный пульс, дыхание, повышение кровяного давления, потливость; расширение зрачков, отсутствие аппетита;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09084" y="868680"/>
            <a:ext cx="4391527" cy="5120640"/>
          </a:xfrm>
        </p:spPr>
        <p:txBody>
          <a:bodyPr/>
          <a:lstStyle/>
          <a:p>
            <a:pPr marL="0" indent="0" algn="ctr"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употребления</a:t>
            </a:r>
          </a:p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Аритмия, кровотечения и другие повреждения носовой полости; разрушение слизистой и утрата обоняния, вкуса; глухота;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параноидальные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психозы, галлюцинации, агрессивность; смерть в результате нарушения сердечной деятельности (инфаркт миокарда) или остановки дыхания</a:t>
            </a:r>
          </a:p>
        </p:txBody>
      </p:sp>
    </p:spTree>
    <p:extLst>
      <p:ext uri="{BB962C8B-B14F-4D97-AF65-F5344CB8AC3E}">
        <p14:creationId xmlns:p14="http://schemas.microsoft.com/office/powerpoint/2010/main" val="174502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3043734" cy="460118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ЭКСТАЗИ</a:t>
            </a:r>
            <a:br>
              <a:rPr lang="ru-RU" sz="18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Экстази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— общее название для группы синтетических наркотиков-стимуляторов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амфетаминной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группы, часто с галлюциногенным эффектом. Белые, коричневые, розовые и желтые таблетки или разноцветные, часто с рисунками, капсулы содержат около 150 мг препарата. «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Экстази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— дорогой наркотик, и обычно его потребители переходят на систематический прием героина или </a:t>
            </a:r>
            <a:r>
              <a:rPr lang="ru-RU" sz="2000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амфетаминов</a:t>
            </a: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88228" y="2261936"/>
            <a:ext cx="7032698" cy="37228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опьянения</a:t>
            </a:r>
          </a:p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Наркотическое действие продолжается от 3 до 6 часов. Возбуждается центральная нервная система, повышается тонус организма, увеличивается выносливость, физическая сила. Под действием "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экстази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принявший может выдержать экстремальные эмоциональные и физические нагрузки, не спать, не чувствовать усталости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употребления</a:t>
            </a:r>
          </a:p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Психическая зависимость; депрессия, вплоть до самоубийства; физическое и нервное истощение; страдает нервная система, сердце, печень, дистрофия внутренних органов; изменение генетического кода. Возможны смертельные исходы от обезвоживания, перегрева организма, острой почечной недостаточности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5889" y="130192"/>
            <a:ext cx="3475037" cy="1710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32902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ИНГАЛЯНТЫ</a:t>
            </a:r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Летучие вещества наркотического действия. Содержаться в препаратах бытовой химии: красителях, растворителях, клее, бензине, лаке для волос, средствах от насекомых. Сами по себе они к наркотикам не относятся. Опьяняющее действие возможно, если количество вещества, поступившее в организм, очень велико.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0207" y="130165"/>
            <a:ext cx="3475038" cy="179488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1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662613" y="2237874"/>
            <a:ext cx="7630227" cy="375144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опьянения</a:t>
            </a:r>
          </a:p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Возникновение галлюцинаций ("мультиков"); вызывающее, неадекватное поведение; нарушением координации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движений</a:t>
            </a:r>
          </a:p>
          <a:p>
            <a:pPr marL="0" indent="0" algn="ctr">
              <a:buNone/>
            </a:pP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Последствия </a:t>
            </a:r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употребления</a:t>
            </a:r>
          </a:p>
          <a:p>
            <a:pPr algn="ctr"/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Чихание, кашель, насморк, носовые кровотечения, тошнота, нарушение сердечного ритма и боли в области грудной клетки, потеря координации, равновесия; острая интоксикация </a:t>
            </a:r>
            <a:r>
              <a:rPr lang="ru-RU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психоактивными</a:t>
            </a:r>
            <a:r>
              <a:rPr lang="ru-RU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веществами, вплоть до смертельного исхода; </a:t>
            </a:r>
          </a:p>
        </p:txBody>
      </p:sp>
    </p:spTree>
    <p:extLst>
      <p:ext uri="{BB962C8B-B14F-4D97-AF65-F5344CB8AC3E}">
        <p14:creationId xmlns:p14="http://schemas.microsoft.com/office/powerpoint/2010/main" val="325715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2507" y="2286000"/>
            <a:ext cx="7459323" cy="2358190"/>
          </a:xfrm>
        </p:spPr>
        <p:txBody>
          <a:bodyPr/>
          <a:lstStyle/>
          <a:p>
            <a:pPr algn="ctr"/>
            <a:r>
              <a:rPr lang="ru-RU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«Спасибо за внимание»</a:t>
            </a:r>
            <a:endParaRPr lang="ru-RU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81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ама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Рам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149</TotalTime>
  <Words>404</Words>
  <Application>Microsoft Office PowerPoint</Application>
  <PresentationFormat>Широкоэкранный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Corbel</vt:lpstr>
      <vt:lpstr>Times New Roman</vt:lpstr>
      <vt:lpstr>Wingdings 2</vt:lpstr>
      <vt:lpstr>Рама</vt:lpstr>
      <vt:lpstr>«Виды наркотических веществ»</vt:lpstr>
      <vt:lpstr>Презентация PowerPoint</vt:lpstr>
      <vt:lpstr>Характеристика наиболее распространенных наркотиков </vt:lpstr>
      <vt:lpstr>Презентация PowerPoint</vt:lpstr>
      <vt:lpstr>КОКАИН  Психостимулятор растительного происхождения, получаемый из листьев растения коки. Привыкание развивается незаметно, но стойко. Кокаин вымораживает область от глаз до груди — тело становится нечувствительным. </vt:lpstr>
      <vt:lpstr>Презентация PowerPoint</vt:lpstr>
      <vt:lpstr>ЭКСТАЗИ  «Экстази» — общее название для группы синтетических наркотиков-стимуляторов амфетаминной группы, часто с галлюциногенным эффектом. Белые, коричневые, розовые и желтые таблетки или разноцветные, часто с рисунками, капсулы содержат около 150 мг препарата. «Экстази» — дорогой наркотик, и обычно его потребители переходят на систематический прием героина или амфетаминов. </vt:lpstr>
      <vt:lpstr>ИНГАЛЯНТЫ  Летучие вещества наркотического действия. Содержаться в препаратах бытовой химии: красителях, растворителях, клее, бензине, лаке для волос, средствах от насекомых. Сами по себе они к наркотикам не относятся. Опьяняющее действие возможно, если количество вещества, поступившее в организм, очень велико. </vt:lpstr>
      <vt:lpstr>«Спасибо за внимание»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«Виды наркотических веществ»</dc:title>
  <dc:creator>Регина</dc:creator>
  <cp:lastModifiedBy>Регина</cp:lastModifiedBy>
  <cp:revision>10</cp:revision>
  <dcterms:created xsi:type="dcterms:W3CDTF">2021-10-20T09:25:08Z</dcterms:created>
  <dcterms:modified xsi:type="dcterms:W3CDTF">2021-11-27T04:00:04Z</dcterms:modified>
</cp:coreProperties>
</file>