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>
      <p:cViewPr>
        <p:scale>
          <a:sx n="90" d="100"/>
          <a:sy n="90" d="100"/>
        </p:scale>
        <p:origin x="1234" y="-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73AB-965C-429F-8628-45595AD72EAC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4FAD0C88-3E76-4AD3-8CD9-A639A823A9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1349307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73AB-965C-429F-8628-45595AD72EAC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FAD0C88-3E76-4AD3-8CD9-A639A823A9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8004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73AB-965C-429F-8628-45595AD72EAC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FAD0C88-3E76-4AD3-8CD9-A639A823A99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193547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73AB-965C-429F-8628-45595AD72EAC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FAD0C88-3E76-4AD3-8CD9-A639A823A9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51288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73AB-965C-429F-8628-45595AD72EAC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FAD0C88-3E76-4AD3-8CD9-A639A823A99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0641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73AB-965C-429F-8628-45595AD72EAC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FAD0C88-3E76-4AD3-8CD9-A639A823A9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29538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73AB-965C-429F-8628-45595AD72EAC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D0C88-3E76-4AD3-8CD9-A639A823A9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944219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73AB-965C-429F-8628-45595AD72EAC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D0C88-3E76-4AD3-8CD9-A639A823A9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877617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73AB-965C-429F-8628-45595AD72EAC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D0C88-3E76-4AD3-8CD9-A639A823A9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812606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73AB-965C-429F-8628-45595AD72EAC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FAD0C88-3E76-4AD3-8CD9-A639A823A9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0266057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73AB-965C-429F-8628-45595AD72EAC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4FAD0C88-3E76-4AD3-8CD9-A639A823A9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110822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73AB-965C-429F-8628-45595AD72EAC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4FAD0C88-3E76-4AD3-8CD9-A639A823A9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654942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73AB-965C-429F-8628-45595AD72EAC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D0C88-3E76-4AD3-8CD9-A639A823A9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4582106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73AB-965C-429F-8628-45595AD72EAC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D0C88-3E76-4AD3-8CD9-A639A823A9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968919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73AB-965C-429F-8628-45595AD72EAC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D0C88-3E76-4AD3-8CD9-A639A823A9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804269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73AB-965C-429F-8628-45595AD72EAC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FAD0C88-3E76-4AD3-8CD9-A639A823A9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726896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BE73AB-965C-429F-8628-45595AD72EAC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FAD0C88-3E76-4AD3-8CD9-A639A823A9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1821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ransition>
    <p:fade thruBlk="1"/>
  </p:transition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3648" y="2276872"/>
            <a:ext cx="7234000" cy="151216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Внешнеторговый контракт 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220072" y="5157192"/>
            <a:ext cx="3667944" cy="1512168"/>
          </a:xfrm>
        </p:spPr>
        <p:txBody>
          <a:bodyPr>
            <a:normAutofit/>
          </a:bodyPr>
          <a:lstStyle/>
          <a:p>
            <a:pPr algn="l"/>
            <a:r>
              <a:rPr lang="ru-RU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Выполнила студентка 145 группы Волобоева Анна</a:t>
            </a:r>
            <a:endParaRPr lang="ru-RU" dirty="0">
              <a:solidFill>
                <a:schemeClr val="bg1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ru-RU" dirty="0"/>
          </a:p>
        </p:txBody>
      </p:sp>
      <p:sp>
        <p:nvSpPr>
          <p:cNvPr id="9218" name="AutoShape 2" descr="Контракт: вопросы и ответы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183880" cy="648072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Определение</a:t>
            </a:r>
            <a:endParaRPr lang="ru-RU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232756"/>
            <a:ext cx="7776864" cy="3024336"/>
          </a:xfrm>
        </p:spPr>
        <p:txBody>
          <a:bodyPr/>
          <a:lstStyle/>
          <a:p>
            <a:pPr>
              <a:buClrTx/>
              <a:buFont typeface="Wingdings" panose="05000000000000000000" pitchFamily="2" charset="2"/>
              <a:buChar char="§"/>
            </a:pP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Внешнеторговый контракт – это главный коммерческий документ торговой операции, в котором закреплены права, обязанности и порядок взаимоотношений участников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сделки. 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Контракт выступает инструментом контроля как для участников сделки, так и для государственных органов (налоговой, таможни и т.д.). </a:t>
            </a:r>
          </a:p>
          <a:p>
            <a:pPr>
              <a:buClrTx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4" name="Picture 2" descr="Составление внешнеторгового контракта, подготовка договоров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4365104"/>
            <a:ext cx="6048672" cy="21816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356403"/>
            <a:ext cx="7884368" cy="91235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Основные</a:t>
            </a:r>
            <a:r>
              <a:rPr lang="ru-RU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признаки</a:t>
            </a:r>
            <a:r>
              <a:rPr lang="ru-RU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	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1556792"/>
            <a:ext cx="8173416" cy="4032448"/>
          </a:xfrm>
        </p:spPr>
        <p:txBody>
          <a:bodyPr>
            <a:normAutofit fontScale="62500" lnSpcReduction="20000"/>
          </a:bodyPr>
          <a:lstStyle/>
          <a:p>
            <a:pPr>
              <a:buClrTx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стороны сделки имеют разную государственную принадлежность; </a:t>
            </a:r>
          </a:p>
          <a:p>
            <a:pPr lvl="0">
              <a:buClrTx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между покупателем и продавцом установлены взаимные права и обязанности; </a:t>
            </a: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ClrTx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направленность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 – торговля различной продукцией, услугами, информацией, результатами интеллектуальной деятельности; </a:t>
            </a:r>
          </a:p>
          <a:p>
            <a:pPr lvl="0">
              <a:buClrTx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оформление по законодательным нормам; </a:t>
            </a:r>
          </a:p>
          <a:p>
            <a:pPr lvl="0">
              <a:buClrTx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валютный расчет; </a:t>
            </a:r>
          </a:p>
          <a:p>
            <a:pPr lvl="0">
              <a:buClrTx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использование международного права либо прав государства одного из участников; </a:t>
            </a:r>
          </a:p>
          <a:p>
            <a:pPr lvl="0">
              <a:buClrTx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стороны выбирают, в каком из международных арбитражных судов решать споры. </a:t>
            </a:r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332656"/>
            <a:ext cx="7848872" cy="720080"/>
          </a:xfrm>
        </p:spPr>
        <p:txBody>
          <a:bodyPr>
            <a:normAutofit/>
          </a:bodyPr>
          <a:lstStyle/>
          <a:p>
            <a:pPr algn="ctr"/>
            <a:r>
              <a:rPr lang="ru-RU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Разделы контракта: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1412776"/>
            <a:ext cx="8136904" cy="4187952"/>
          </a:xfrm>
        </p:spPr>
        <p:txBody>
          <a:bodyPr>
            <a:normAutofit fontScale="92500" lnSpcReduction="10000"/>
          </a:bodyPr>
          <a:lstStyle/>
          <a:p>
            <a:pPr lvl="0">
              <a:buClrTx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предмет сделки; </a:t>
            </a:r>
          </a:p>
          <a:p>
            <a:pPr lvl="0">
              <a:buClrTx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раздел о ценах и общей стоимости; </a:t>
            </a:r>
          </a:p>
          <a:p>
            <a:pPr lvl="0">
              <a:buClrTx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условия платежа; </a:t>
            </a:r>
          </a:p>
          <a:p>
            <a:pPr lvl="0">
              <a:buClrTx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сроки выполнения поставки; </a:t>
            </a:r>
          </a:p>
          <a:p>
            <a:pPr lvl="0">
              <a:buClrTx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условия по приему товара (характеристики качества и количества);</a:t>
            </a:r>
          </a:p>
          <a:p>
            <a:pPr lvl="0">
              <a:buClrTx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непредвиденные ситуации; </a:t>
            </a:r>
          </a:p>
          <a:p>
            <a:pPr lvl="0">
              <a:buClrTx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разбирательство при споре;</a:t>
            </a:r>
          </a:p>
          <a:p>
            <a:pPr lvl="0">
              <a:buClrTx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санкции; </a:t>
            </a:r>
          </a:p>
          <a:p>
            <a:pPr lvl="0">
              <a:buClrTx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прочие условия и обстоятельства сделки; </a:t>
            </a:r>
          </a:p>
          <a:p>
            <a:pPr lvl="0">
              <a:buClrTx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адреса покупателя и продавца, а также их подписи. </a:t>
            </a:r>
          </a:p>
          <a:p>
            <a:endParaRPr lang="ru-RU" sz="22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500808"/>
            <a:ext cx="8183880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характеру поставки выделяют: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99044" y="1464131"/>
            <a:ext cx="8496944" cy="2808312"/>
          </a:xfrm>
        </p:spPr>
        <p:txBody>
          <a:bodyPr/>
          <a:lstStyle/>
          <a:p>
            <a:pPr lvl="0">
              <a:buClrTx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Долгосрочный контракт — покупатель и продавец сотрудничают долгое время;</a:t>
            </a:r>
          </a:p>
          <a:p>
            <a:pPr lvl="0">
              <a:buClrTx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ериодический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— субъекты сделки договорились о поставках лишь на определенный период времени; </a:t>
            </a:r>
          </a:p>
          <a:p>
            <a:pPr lvl="0">
              <a:buClrTx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азовый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— продавец и покупатель сотрудничали лишь один раз. </a:t>
            </a:r>
          </a:p>
          <a:p>
            <a:endParaRPr lang="ru-RU" dirty="0"/>
          </a:p>
        </p:txBody>
      </p:sp>
      <p:pic>
        <p:nvPicPr>
          <p:cNvPr id="5122" name="Picture 2" descr="Импортный контракт. Образец - Блог компании Ирайд.ру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4509120"/>
            <a:ext cx="5031559" cy="18722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496944" cy="792088"/>
          </a:xfrm>
        </p:spPr>
        <p:txBody>
          <a:bodyPr>
            <a:normAutofit/>
          </a:bodyPr>
          <a:lstStyle/>
          <a:p>
            <a:pPr algn="ctr"/>
            <a:r>
              <a:rPr lang="ru-RU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объекту сделки: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700808"/>
            <a:ext cx="4176464" cy="3096344"/>
          </a:xfrm>
        </p:spPr>
        <p:txBody>
          <a:bodyPr/>
          <a:lstStyle/>
          <a:p>
            <a:pPr lvl="0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купли-продажа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услуг; </a:t>
            </a:r>
          </a:p>
          <a:p>
            <a:pPr lvl="0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купли-продажа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товаров; </a:t>
            </a:r>
          </a:p>
          <a:p>
            <a:pPr lvl="0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купли-продажа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результатов творческой работы. </a:t>
            </a:r>
          </a:p>
          <a:p>
            <a:endParaRPr lang="ru-RU" dirty="0"/>
          </a:p>
        </p:txBody>
      </p:sp>
      <p:pic>
        <p:nvPicPr>
          <p:cNvPr id="4098" name="Picture 2" descr="Woman signing a paper – Malta Union of Teacher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628800"/>
            <a:ext cx="3997052" cy="39604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496944" cy="720080"/>
          </a:xfrm>
        </p:spPr>
        <p:txBody>
          <a:bodyPr>
            <a:normAutofit/>
          </a:bodyPr>
          <a:lstStyle/>
          <a:p>
            <a:pPr algn="ctr"/>
            <a:r>
              <a:rPr lang="ru-RU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форме оплаты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1268760"/>
            <a:ext cx="8568952" cy="2592288"/>
          </a:xfrm>
        </p:spPr>
        <p:txBody>
          <a:bodyPr/>
          <a:lstStyle/>
          <a:p>
            <a:pPr lvl="0">
              <a:buClrTx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 формой товарной оплаты; </a:t>
            </a:r>
          </a:p>
          <a:p>
            <a:pPr lvl="0">
              <a:buClrTx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 формой денежной оплаты — в определенной валюте, формами расчета (инкассо, аккредитив, чек, вексель) и способом выплаты (оплата наличными, авансовый платеж, оплата в кредит); </a:t>
            </a:r>
          </a:p>
          <a:p>
            <a:pPr lvl="0">
              <a:buClrTx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со смешанной формой оплаты. </a:t>
            </a:r>
          </a:p>
          <a:p>
            <a:endParaRPr lang="ru-RU" dirty="0"/>
          </a:p>
        </p:txBody>
      </p:sp>
      <p:pic>
        <p:nvPicPr>
          <p:cNvPr id="3074" name="Picture 2" descr="Типовые контракты в госзакупках | Контур.Закупк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4293096"/>
            <a:ext cx="5726504" cy="201436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2415" y="2564904"/>
            <a:ext cx="6589199" cy="1280890"/>
          </a:xfrm>
        </p:spPr>
        <p:txBody>
          <a:bodyPr/>
          <a:lstStyle/>
          <a:p>
            <a:r>
              <a:rPr lang="ru-RU" dirty="0" smtClean="0"/>
              <a:t>Спасибо за внимание.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77372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41</TotalTime>
  <Words>125</Words>
  <Application>Microsoft Office PowerPoint</Application>
  <PresentationFormat>Экран (4:3)</PresentationFormat>
  <Paragraphs>37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Century Gothic</vt:lpstr>
      <vt:lpstr>Times New Roman</vt:lpstr>
      <vt:lpstr>Wingdings</vt:lpstr>
      <vt:lpstr>Wingdings 3</vt:lpstr>
      <vt:lpstr>Легкий дым</vt:lpstr>
      <vt:lpstr>Внешнеторговый контракт </vt:lpstr>
      <vt:lpstr>Определение</vt:lpstr>
      <vt:lpstr>Основные признаки:   </vt:lpstr>
      <vt:lpstr>Разделы контракта:</vt:lpstr>
      <vt:lpstr>По характеру поставки выделяют:  </vt:lpstr>
      <vt:lpstr>По объекту сделки:</vt:lpstr>
      <vt:lpstr>По форме оплаты</vt:lpstr>
      <vt:lpstr>Спасибо за внимание.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Внешнеторговый контракт </dc:title>
  <dc:creator>Roman</dc:creator>
  <cp:lastModifiedBy>Анна Волобоева</cp:lastModifiedBy>
  <cp:revision>5</cp:revision>
  <dcterms:created xsi:type="dcterms:W3CDTF">2021-02-25T18:16:37Z</dcterms:created>
  <dcterms:modified xsi:type="dcterms:W3CDTF">2021-10-22T13:36:23Z</dcterms:modified>
</cp:coreProperties>
</file>