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F22503E-AE02-414A-A358-29D6836ADBB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372139A-0CB0-41D8-B373-3E71F52641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503E-AE02-414A-A358-29D6836ADBB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139A-0CB0-41D8-B373-3E71F52641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503E-AE02-414A-A358-29D6836ADBB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139A-0CB0-41D8-B373-3E71F52641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F22503E-AE02-414A-A358-29D6836ADBB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139A-0CB0-41D8-B373-3E71F52641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F22503E-AE02-414A-A358-29D6836ADBB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372139A-0CB0-41D8-B373-3E71F52641A2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F22503E-AE02-414A-A358-29D6836ADBB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372139A-0CB0-41D8-B373-3E71F52641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F22503E-AE02-414A-A358-29D6836ADBB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372139A-0CB0-41D8-B373-3E71F52641A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503E-AE02-414A-A358-29D6836ADBB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139A-0CB0-41D8-B373-3E71F52641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F22503E-AE02-414A-A358-29D6836ADBB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372139A-0CB0-41D8-B373-3E71F52641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F22503E-AE02-414A-A358-29D6836ADBB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372139A-0CB0-41D8-B373-3E71F52641A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F22503E-AE02-414A-A358-29D6836ADBB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372139A-0CB0-41D8-B373-3E71F52641A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F22503E-AE02-414A-A358-29D6836ADBB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372139A-0CB0-41D8-B373-3E71F52641A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33133/22ad39bb36d3b8a63d493b0be82dc7170c9f82f6/#dst3892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215315/6257e2a577f35c3d0ed60004d0befc9e994836c6/#dst10365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548681"/>
            <a:ext cx="8062912" cy="165618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200" b="1" dirty="0" smtClean="0"/>
              <a:t>Документы </a:t>
            </a:r>
            <a:r>
              <a:rPr lang="ru-RU" sz="3200" b="1" dirty="0"/>
              <a:t>для подтверждения сведений указанных в таможенных </a:t>
            </a:r>
            <a:r>
              <a:rPr lang="ru-RU" sz="3200" b="1" dirty="0" smtClean="0"/>
              <a:t>декларациях.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2492896"/>
            <a:ext cx="4102472" cy="1800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/>
                </a:solidFill>
              </a:rPr>
              <a:t>Выполнила </a:t>
            </a:r>
          </a:p>
          <a:p>
            <a:r>
              <a:rPr lang="ru-RU" b="1" dirty="0" smtClean="0">
                <a:ln/>
                <a:solidFill>
                  <a:schemeClr val="accent3"/>
                </a:solidFill>
              </a:rPr>
              <a:t>Студентка 4 курса </a:t>
            </a:r>
          </a:p>
          <a:p>
            <a:r>
              <a:rPr lang="ru-RU" b="1" dirty="0" smtClean="0">
                <a:ln/>
                <a:solidFill>
                  <a:schemeClr val="accent3"/>
                </a:solidFill>
              </a:rPr>
              <a:t>143 группы</a:t>
            </a:r>
          </a:p>
          <a:p>
            <a:r>
              <a:rPr lang="ru-RU" b="1" dirty="0" smtClean="0">
                <a:ln/>
                <a:solidFill>
                  <a:schemeClr val="accent3"/>
                </a:solidFill>
              </a:rPr>
              <a:t>Москаленко А.Д.</a:t>
            </a:r>
          </a:p>
          <a:p>
            <a:endParaRPr lang="ru-RU" b="1" dirty="0">
              <a:ln/>
              <a:solidFill>
                <a:schemeClr val="accent3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933056"/>
            <a:ext cx="4139952" cy="27556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622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5121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2700" b="1" dirty="0" smtClean="0"/>
              <a:t>К </a:t>
            </a:r>
            <a:r>
              <a:rPr lang="ru-RU" sz="2700" b="1" dirty="0"/>
              <a:t>документам, подтверждающим сведения, заявленные в </a:t>
            </a:r>
            <a:r>
              <a:rPr lang="ru-RU" sz="2700" b="1" dirty="0" smtClean="0"/>
              <a:t>таможенной</a:t>
            </a:r>
            <a:br>
              <a:rPr lang="ru-RU" sz="2700" b="1" dirty="0" smtClean="0"/>
            </a:br>
            <a:r>
              <a:rPr lang="ru-RU" sz="2700" b="1" dirty="0" smtClean="0"/>
              <a:t>декларации</a:t>
            </a:r>
            <a:r>
              <a:rPr lang="ru-RU" sz="2700" b="1" dirty="0"/>
              <a:t>, относятся</a:t>
            </a:r>
            <a:r>
              <a:rPr lang="ru-RU" sz="4000" b="1" dirty="0"/>
              <a:t>:</a:t>
            </a:r>
            <a:br>
              <a:rPr lang="ru-RU" sz="4000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2" cy="468199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marL="64008" indent="0">
              <a:buNone/>
            </a:pPr>
            <a:r>
              <a:rPr lang="ru-RU" b="1" dirty="0" smtClean="0"/>
              <a:t>1</a:t>
            </a:r>
            <a:r>
              <a:rPr lang="ru-RU" b="1" dirty="0"/>
              <a:t>) документы, подтверждающие совершение сделки с товарами, а в случае отсутствия такой сделки - иные документы, подтверждающие право владения, пользования и (или) распоряжения товарами, а также иные коммерческие документы, имеющиеся в распоряжении декларанта;</a:t>
            </a:r>
          </a:p>
          <a:p>
            <a:pPr marL="64008" indent="0">
              <a:buNone/>
            </a:pPr>
            <a:endParaRPr lang="ru-RU" b="1" dirty="0" smtClean="0"/>
          </a:p>
          <a:p>
            <a:pPr marL="64008" indent="0">
              <a:buNone/>
            </a:pPr>
            <a:r>
              <a:rPr lang="ru-RU" b="1" dirty="0" smtClean="0"/>
              <a:t>2</a:t>
            </a:r>
            <a:r>
              <a:rPr lang="ru-RU" b="1" dirty="0"/>
              <a:t>) транспортные (перевозочные) документы;</a:t>
            </a:r>
          </a:p>
          <a:p>
            <a:pPr marL="64008" indent="0">
              <a:buNone/>
            </a:pPr>
            <a:endParaRPr lang="ru-RU" b="1" dirty="0" smtClean="0"/>
          </a:p>
          <a:p>
            <a:pPr marL="64008" indent="0">
              <a:buNone/>
            </a:pPr>
            <a:r>
              <a:rPr lang="ru-RU" b="1" dirty="0" smtClean="0"/>
              <a:t>3</a:t>
            </a:r>
            <a:r>
              <a:rPr lang="ru-RU" b="1" dirty="0"/>
              <a:t>) документы, подтверждающие полномочия лица, подающего таможенную декларацию;</a:t>
            </a:r>
          </a:p>
          <a:p>
            <a:pPr marL="64008" indent="0">
              <a:buNone/>
            </a:pPr>
            <a:endParaRPr lang="ru-RU" b="1" dirty="0" smtClean="0"/>
          </a:p>
          <a:p>
            <a:pPr marL="64008" indent="0">
              <a:buNone/>
            </a:pPr>
            <a:r>
              <a:rPr lang="ru-RU" b="1" dirty="0" smtClean="0"/>
              <a:t>4</a:t>
            </a:r>
            <a:r>
              <a:rPr lang="ru-RU" b="1" dirty="0"/>
              <a:t>) документы, подтверждающие соблюдение запретов и ограничений, мер защиты внутреннего рынка;</a:t>
            </a:r>
          </a:p>
          <a:p>
            <a:pPr marL="64008" indent="0">
              <a:buNone/>
            </a:pPr>
            <a:endParaRPr lang="ru-RU" b="1" dirty="0" smtClean="0"/>
          </a:p>
          <a:p>
            <a:pPr marL="64008" indent="0">
              <a:buNone/>
            </a:pPr>
            <a:r>
              <a:rPr lang="ru-RU" b="1" dirty="0" smtClean="0"/>
              <a:t>5</a:t>
            </a:r>
            <a:r>
              <a:rPr lang="ru-RU" b="1" dirty="0"/>
              <a:t>) документы о происхождении товаров;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8787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416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64008" indent="0">
              <a:buNone/>
            </a:pPr>
            <a:endParaRPr lang="ru-RU" sz="1600" b="1" dirty="0" smtClean="0"/>
          </a:p>
          <a:p>
            <a:pPr marL="64008" indent="0">
              <a:buNone/>
            </a:pPr>
            <a:r>
              <a:rPr lang="ru-RU" sz="1600" b="1" dirty="0" smtClean="0"/>
              <a:t>6</a:t>
            </a:r>
            <a:r>
              <a:rPr lang="ru-RU" sz="1600" b="1" dirty="0"/>
              <a:t>) документы, подтверждающие характеристики товаров, использованные при их классификации в соответствии </a:t>
            </a:r>
            <a:r>
              <a:rPr lang="ru-RU" sz="1600" b="1" dirty="0" smtClean="0"/>
              <a:t>с Товарной </a:t>
            </a:r>
            <a:r>
              <a:rPr lang="ru-RU" sz="1600" b="1" dirty="0" smtClean="0">
                <a:hlinkClick r:id="rId2"/>
              </a:rPr>
              <a:t>номенклатурой</a:t>
            </a:r>
            <a:r>
              <a:rPr lang="ru-RU" sz="1600" b="1" dirty="0" smtClean="0"/>
              <a:t> внешнеэкономической деятельности, предварительное решение о классификации товаров, при его наличии. </a:t>
            </a:r>
          </a:p>
          <a:p>
            <a:pPr marL="64008" indent="0">
              <a:buNone/>
            </a:pPr>
            <a:endParaRPr lang="ru-RU" sz="1600" b="1" dirty="0" smtClean="0"/>
          </a:p>
          <a:p>
            <a:pPr marL="64008" indent="0">
              <a:buNone/>
            </a:pPr>
            <a:r>
              <a:rPr lang="ru-RU" sz="1600" b="1" dirty="0" smtClean="0"/>
              <a:t>7) документы, подтверждающие уплату таможенных платежей, специальных, антидемпинговых, компенсационных пошлин;</a:t>
            </a:r>
          </a:p>
          <a:p>
            <a:pPr marL="64008" indent="0">
              <a:buNone/>
            </a:pPr>
            <a:endParaRPr lang="ru-RU" sz="1600" b="1" dirty="0" smtClean="0"/>
          </a:p>
          <a:p>
            <a:pPr marL="64008" indent="0">
              <a:buNone/>
            </a:pPr>
            <a:r>
              <a:rPr lang="ru-RU" sz="1600" b="1" dirty="0" smtClean="0"/>
              <a:t>8</a:t>
            </a:r>
            <a:r>
              <a:rPr lang="ru-RU" sz="1600" b="1" dirty="0"/>
              <a:t>) документы, подтверждающие соблюдение целей и условий предоставления льгот по уплате таможенных платежей;</a:t>
            </a:r>
          </a:p>
          <a:p>
            <a:pPr marL="64008" indent="0">
              <a:buNone/>
            </a:pPr>
            <a:endParaRPr lang="ru-RU" sz="1600" b="1" dirty="0" smtClean="0"/>
          </a:p>
          <a:p>
            <a:pPr marL="64008" indent="0">
              <a:buNone/>
            </a:pPr>
            <a:r>
              <a:rPr lang="ru-RU" sz="1600" b="1" dirty="0" smtClean="0"/>
              <a:t>9</a:t>
            </a:r>
            <a:r>
              <a:rPr lang="ru-RU" sz="1600" b="1" dirty="0"/>
              <a:t>) документы, подтверждающие изменение срока уплаты таможенных пошлин, налогов;</a:t>
            </a:r>
          </a:p>
          <a:p>
            <a:pPr marL="64008" indent="0">
              <a:buNone/>
            </a:pPr>
            <a:endParaRPr lang="ru-RU" sz="1600" b="1" dirty="0" smtClean="0"/>
          </a:p>
          <a:p>
            <a:pPr marL="64008" indent="0">
              <a:buNone/>
            </a:pPr>
            <a:r>
              <a:rPr lang="ru-RU" sz="1600" b="1" dirty="0" smtClean="0"/>
              <a:t>10</a:t>
            </a:r>
            <a:r>
              <a:rPr lang="ru-RU" sz="1600" b="1" dirty="0"/>
              <a:t>) документы, подтверждающие заявленную таможенную стоимость товаров, в том числе ее величину и метод определения таможенной стоимости товаров</a:t>
            </a:r>
            <a:r>
              <a:rPr lang="ru-RU" sz="1600" b="1" dirty="0" smtClean="0"/>
              <a:t>;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08378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416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64008" indent="0">
              <a:buNone/>
            </a:pPr>
            <a:endParaRPr lang="ru-RU" sz="1800" b="1" dirty="0" smtClean="0"/>
          </a:p>
          <a:p>
            <a:pPr marL="64008" indent="0">
              <a:buNone/>
            </a:pPr>
            <a:r>
              <a:rPr lang="ru-RU" sz="1800" b="1" dirty="0" smtClean="0"/>
              <a:t>11</a:t>
            </a:r>
            <a:r>
              <a:rPr lang="ru-RU" sz="1800" b="1" dirty="0"/>
              <a:t>) документ о регистрации и национальной принадлежности транспортного средства международной перевозки - в случае перевозки товаров автомобильным транспортом при их помещении под таможенную процедуру таможенного транзита;</a:t>
            </a:r>
          </a:p>
          <a:p>
            <a:pPr marL="64008" indent="0">
              <a:buNone/>
            </a:pPr>
            <a:endParaRPr lang="ru-RU" sz="1800" b="1" dirty="0" smtClean="0"/>
          </a:p>
          <a:p>
            <a:pPr marL="64008" indent="0">
              <a:buNone/>
            </a:pPr>
            <a:r>
              <a:rPr lang="ru-RU" sz="1800" b="1" dirty="0" smtClean="0"/>
              <a:t>12) </a:t>
            </a:r>
            <a:r>
              <a:rPr lang="ru-RU" sz="1800" b="1" dirty="0"/>
              <a:t>документы, подтверждающие условия помещения товаров под заявленные таможенные процедуры;</a:t>
            </a:r>
          </a:p>
          <a:p>
            <a:pPr marL="64008" indent="0">
              <a:buNone/>
            </a:pPr>
            <a:endParaRPr lang="ru-RU" sz="1800" b="1" dirty="0" smtClean="0"/>
          </a:p>
          <a:p>
            <a:pPr marL="64008" indent="0">
              <a:buNone/>
            </a:pPr>
            <a:r>
              <a:rPr lang="ru-RU" sz="1800" b="1" dirty="0" smtClean="0"/>
              <a:t>13</a:t>
            </a:r>
            <a:r>
              <a:rPr lang="ru-RU" sz="1800" b="1" dirty="0"/>
              <a:t>) документы, подтверждающие заявленную стоимость операций по переработке товаров при помещении под таможенную процедуру выпуска для внутреннего потребления продуктов переработки товаров, помещенных под таможенную процедуру переработки вне таможенной территории;</a:t>
            </a:r>
          </a:p>
          <a:p>
            <a:pPr marL="64008" indent="0">
              <a:buNone/>
            </a:pPr>
            <a:endParaRPr lang="ru-RU" sz="1800" b="1" dirty="0" smtClean="0"/>
          </a:p>
          <a:p>
            <a:pPr marL="64008" indent="0">
              <a:buNone/>
            </a:pPr>
            <a:r>
              <a:rPr lang="ru-RU" sz="1800" b="1" dirty="0" smtClean="0"/>
              <a:t>14</a:t>
            </a:r>
            <a:r>
              <a:rPr lang="ru-RU" sz="1800" b="1" dirty="0"/>
              <a:t>) документы, указанные в </a:t>
            </a:r>
            <a:r>
              <a:rPr lang="ru-RU" sz="1800" b="1" dirty="0">
                <a:hlinkClick r:id="rId2"/>
              </a:rPr>
              <a:t>статье 261</a:t>
            </a:r>
            <a:r>
              <a:rPr lang="ru-RU" sz="1800" b="1" dirty="0"/>
              <a:t> настоящего Кодекса.</a:t>
            </a:r>
          </a:p>
          <a:p>
            <a:endParaRPr lang="ru-RU" sz="1800" b="1" dirty="0"/>
          </a:p>
          <a:p>
            <a:pPr marL="64008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4144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348880"/>
            <a:ext cx="8229600" cy="139903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185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60</TotalTime>
  <Words>203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Яркая</vt:lpstr>
      <vt:lpstr>Документы для подтверждения сведений указанных в таможенных декларациях.</vt:lpstr>
      <vt:lpstr>  К документам, подтверждающим сведения, заявленные в таможенной декларации, относятся: 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Документы для подтверждения сведений указанных в таможенных декларациях</dc:title>
  <dc:creator>Анастасия Москаленко</dc:creator>
  <cp:lastModifiedBy>Анастасия Москаленко</cp:lastModifiedBy>
  <cp:revision>4</cp:revision>
  <dcterms:created xsi:type="dcterms:W3CDTF">2021-09-24T15:53:01Z</dcterms:created>
  <dcterms:modified xsi:type="dcterms:W3CDTF">2021-09-25T11:18:30Z</dcterms:modified>
</cp:coreProperties>
</file>