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A179D30-70E5-4DD7-91EB-4CD7D26CBF57}" type="datetimeFigureOut">
              <a:rPr lang="ru-RU" smtClean="0"/>
              <a:t>27.11.2021</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3428315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179D30-70E5-4DD7-91EB-4CD7D26CBF57}" type="datetimeFigureOut">
              <a:rPr lang="ru-RU" smtClean="0"/>
              <a:t>27.11.2021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378444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A179D30-70E5-4DD7-91EB-4CD7D26CBF57}" type="datetimeFigureOut">
              <a:rPr lang="ru-RU" smtClean="0"/>
              <a:t>27.11.2021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2098676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A179D30-70E5-4DD7-91EB-4CD7D26CBF57}" type="datetimeFigureOut">
              <a:rPr lang="ru-RU" smtClean="0"/>
              <a:t>27.11.2021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1133235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A179D30-70E5-4DD7-91EB-4CD7D26CBF57}" type="datetimeFigureOut">
              <a:rPr lang="ru-RU" smtClean="0"/>
              <a:t>27.11.2021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819088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A179D30-70E5-4DD7-91EB-4CD7D26CBF57}" type="datetimeFigureOut">
              <a:rPr lang="ru-RU" smtClean="0"/>
              <a:t>27.11.2021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2517513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A179D30-70E5-4DD7-91EB-4CD7D26CBF57}" type="datetimeFigureOut">
              <a:rPr lang="ru-RU" smtClean="0"/>
              <a:t>27.11.2021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2573192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179D30-70E5-4DD7-91EB-4CD7D26CBF57}" type="datetimeFigureOut">
              <a:rPr lang="ru-RU" smtClean="0"/>
              <a:t>27.11.2021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1812226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179D30-70E5-4DD7-91EB-4CD7D26CBF57}" type="datetimeFigureOut">
              <a:rPr lang="ru-RU" smtClean="0"/>
              <a:t>27.11.2021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341081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A179D30-70E5-4DD7-91EB-4CD7D26CBF57}" type="datetimeFigureOut">
              <a:rPr lang="ru-RU" smtClean="0"/>
              <a:t>27.11.2021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909679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A179D30-70E5-4DD7-91EB-4CD7D26CBF57}" type="datetimeFigureOut">
              <a:rPr lang="ru-RU" smtClean="0"/>
              <a:t>27.11.2021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117318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A179D30-70E5-4DD7-91EB-4CD7D26CBF57}" type="datetimeFigureOut">
              <a:rPr lang="ru-RU" smtClean="0"/>
              <a:t>27.11.2021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248479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A179D30-70E5-4DD7-91EB-4CD7D26CBF57}" type="datetimeFigureOut">
              <a:rPr lang="ru-RU" smtClean="0"/>
              <a:t>27.11.2021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312930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A179D30-70E5-4DD7-91EB-4CD7D26CBF57}" type="datetimeFigureOut">
              <a:rPr lang="ru-RU" smtClean="0"/>
              <a:t>27.11.2021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3033452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79D30-70E5-4DD7-91EB-4CD7D26CBF57}" type="datetimeFigureOut">
              <a:rPr lang="ru-RU" smtClean="0"/>
              <a:t>27.11.2021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417509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179D30-70E5-4DD7-91EB-4CD7D26CBF57}" type="datetimeFigureOut">
              <a:rPr lang="ru-RU" smtClean="0"/>
              <a:t>27.11.2021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3070991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A179D30-70E5-4DD7-91EB-4CD7D26CBF57}" type="datetimeFigureOut">
              <a:rPr lang="ru-RU" smtClean="0"/>
              <a:t>27.11.2021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DFD83B2-CE34-4151-9EAF-C487490CC3B6}" type="slidenum">
              <a:rPr lang="ru-RU" smtClean="0"/>
              <a:t>‹#›</a:t>
            </a:fld>
            <a:endParaRPr lang="ru-RU"/>
          </a:p>
        </p:txBody>
      </p:sp>
    </p:spTree>
    <p:extLst>
      <p:ext uri="{BB962C8B-B14F-4D97-AF65-F5344CB8AC3E}">
        <p14:creationId xmlns:p14="http://schemas.microsoft.com/office/powerpoint/2010/main" val="1779495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A179D30-70E5-4DD7-91EB-4CD7D26CBF57}" type="datetimeFigureOut">
              <a:rPr lang="ru-RU" smtClean="0"/>
              <a:t>27.11.2021</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DFD83B2-CE34-4151-9EAF-C487490CC3B6}" type="slidenum">
              <a:rPr lang="ru-RU" smtClean="0"/>
              <a:t>‹#›</a:t>
            </a:fld>
            <a:endParaRPr lang="ru-RU"/>
          </a:p>
        </p:txBody>
      </p:sp>
    </p:spTree>
    <p:extLst>
      <p:ext uri="{BB962C8B-B14F-4D97-AF65-F5344CB8AC3E}">
        <p14:creationId xmlns:p14="http://schemas.microsoft.com/office/powerpoint/2010/main" val="3817810604"/>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09357" y="2232123"/>
            <a:ext cx="9788522" cy="947496"/>
          </a:xfrm>
        </p:spPr>
        <p:txBody>
          <a:bodyPr>
            <a:normAutofit/>
          </a:bodyPr>
          <a:lstStyle/>
          <a:p>
            <a:pPr algn="ctr"/>
            <a:r>
              <a:rPr lang="ru-RU" sz="2800" b="1" dirty="0">
                <a:latin typeface="Times New Roman" panose="02020603050405020304" pitchFamily="18" charset="0"/>
                <a:cs typeface="Times New Roman" panose="02020603050405020304" pitchFamily="18" charset="0"/>
              </a:rPr>
              <a:t>Классификация досмотровой рентгеновской техники, применяемой в таможенных органах</a:t>
            </a:r>
          </a:p>
        </p:txBody>
      </p:sp>
      <p:sp>
        <p:nvSpPr>
          <p:cNvPr id="3" name="Подзаголовок 2"/>
          <p:cNvSpPr>
            <a:spLocks noGrp="1"/>
          </p:cNvSpPr>
          <p:nvPr>
            <p:ph type="subTitle" idx="1"/>
          </p:nvPr>
        </p:nvSpPr>
        <p:spPr>
          <a:xfrm>
            <a:off x="5069273" y="5444837"/>
            <a:ext cx="7122727" cy="1332346"/>
          </a:xfrm>
        </p:spPr>
        <p:txBody>
          <a:bodyPr/>
          <a:lstStyle/>
          <a:p>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Работу выполнила</a:t>
            </a:r>
          </a:p>
          <a:p>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Студентка 4 курса 145 группы</a:t>
            </a:r>
          </a:p>
          <a:p>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Родионова Диана</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8200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44084" y="301338"/>
            <a:ext cx="10278198" cy="477982"/>
          </a:xfrm>
        </p:spPr>
        <p:txBody>
          <a:bodyPr>
            <a:normAutofit/>
          </a:bodyPr>
          <a:lstStyle/>
          <a:p>
            <a:r>
              <a:rPr lang="ru-RU" sz="2000" b="1" u="sng" dirty="0" err="1">
                <a:latin typeface="Times New Roman" panose="02020603050405020304" pitchFamily="18" charset="0"/>
                <a:cs typeface="Times New Roman" panose="02020603050405020304" pitchFamily="18" charset="0"/>
              </a:rPr>
              <a:t>Интроскоп</a:t>
            </a:r>
            <a:r>
              <a:rPr lang="ru-RU" sz="2000" b="1" u="sng" dirty="0">
                <a:latin typeface="Times New Roman" panose="02020603050405020304" pitchFamily="18" charset="0"/>
                <a:cs typeface="Times New Roman" panose="02020603050405020304" pitchFamily="18" charset="0"/>
              </a:rPr>
              <a:t> для досмотра груза </a:t>
            </a:r>
            <a:r>
              <a:rPr lang="ru-RU" sz="2000" b="1" u="sng" dirty="0" err="1">
                <a:latin typeface="Times New Roman" panose="02020603050405020304" pitchFamily="18" charset="0"/>
                <a:cs typeface="Times New Roman" panose="02020603050405020304" pitchFamily="18" charset="0"/>
              </a:rPr>
              <a:t>Hl</a:t>
            </a:r>
            <a:r>
              <a:rPr lang="ru-RU" sz="2000" b="1" u="sng" dirty="0">
                <a:latin typeface="Times New Roman" panose="02020603050405020304" pitchFamily="18" charset="0"/>
                <a:cs typeface="Times New Roman" panose="02020603050405020304" pitchFamily="18" charset="0"/>
              </a:rPr>
              <a:t>-SCAN 11080-3D</a:t>
            </a:r>
            <a:endParaRPr lang="ru-RU" sz="2000" u="sng" dirty="0">
              <a:latin typeface="Times New Roman" panose="02020603050405020304" pitchFamily="18" charset="0"/>
              <a:cs typeface="Times New Roman" panose="02020603050405020304" pitchFamily="18" charset="0"/>
            </a:endParaRPr>
          </a:p>
        </p:txBody>
      </p:sp>
      <p:pic>
        <p:nvPicPr>
          <p:cNvPr id="6146" name="Picture 2" descr="https://www.ok-t.ru/studopediaru/baza6/485137149876.files/image0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5614" y="1367701"/>
            <a:ext cx="7040605" cy="2393807"/>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2109209" y="3979717"/>
            <a:ext cx="9466263" cy="22963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lumMod val="95000"/>
                    <a:lumOff val="5000"/>
                  </a:schemeClr>
                </a:solidFill>
                <a:latin typeface="Times New Roman" panose="02020603050405020304" pitchFamily="18" charset="0"/>
                <a:cs typeface="Times New Roman" panose="02020603050405020304" pitchFamily="18" charset="0"/>
              </a:rPr>
              <a:t>Основные характеристики: Оптимизированная проверка багажа. Компактная конфигурации. Инновационный метод сканирования. Технология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HiTraX</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с обработкой изображений в режиме реального времени. HI-</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MATPlus</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для улучшенного распознавания материалов. IMS: управление изображениями (опция). Интегральный сетевой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интерфейс.</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3033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50566" y="2431473"/>
            <a:ext cx="10018713" cy="838199"/>
          </a:xfrm>
        </p:spPr>
        <p:txBody>
          <a:bodyPr/>
          <a:lstStyle/>
          <a:p>
            <a:r>
              <a:rPr lang="ru-RU" dirty="0" smtClean="0">
                <a:latin typeface="Times New Roman" panose="02020603050405020304" pitchFamily="18" charset="0"/>
                <a:cs typeface="Times New Roman" panose="02020603050405020304" pitchFamily="18" charset="0"/>
              </a:rPr>
              <a:t>Спасибо за внимание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944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31170" y="344487"/>
            <a:ext cx="8776854" cy="455614"/>
          </a:xfrm>
        </p:spPr>
        <p:txBody>
          <a:bodyPr>
            <a:normAutofit fontScale="90000"/>
          </a:bodyPr>
          <a:lstStyle/>
          <a:p>
            <a:pPr algn="ctr"/>
            <a:r>
              <a:rPr lang="ru-RU" sz="2400" b="1" u="sng" dirty="0">
                <a:solidFill>
                  <a:schemeClr val="tx1">
                    <a:lumMod val="95000"/>
                    <a:lumOff val="5000"/>
                  </a:schemeClr>
                </a:solidFill>
                <a:effectLst/>
                <a:latin typeface="Times New Roman" panose="02020603050405020304" pitchFamily="18" charset="0"/>
                <a:cs typeface="Times New Roman" panose="02020603050405020304" pitchFamily="18" charset="0"/>
              </a:rPr>
              <a:t>Классификация досмотровой рентгеновской техники</a:t>
            </a:r>
            <a:endParaRPr lang="ru-RU" sz="2400"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1026" name="Picture 2" descr="https://www.ok-t.ru/studopediaru/baza6/485137149876.files/image00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3888" y="3602505"/>
            <a:ext cx="4038600" cy="18717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ww.ok-t.ru/studopediaru/baza6/485137149876.files/image00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1170" y="3453875"/>
            <a:ext cx="4126612" cy="8481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www.ok-t.ru/studopediaru/baza6/485137149876.files/image004.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0997" y="5074227"/>
            <a:ext cx="4038600" cy="8001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589810" y="1288473"/>
            <a:ext cx="10068791" cy="1607127"/>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lumMod val="95000"/>
                    <a:lumOff val="5000"/>
                  </a:schemeClr>
                </a:solidFill>
                <a:latin typeface="Times New Roman" panose="02020603050405020304" pitchFamily="18" charset="0"/>
                <a:cs typeface="Times New Roman" panose="02020603050405020304" pitchFamily="18" charset="0"/>
              </a:rPr>
              <a:t>В зависимости от видов объектов контроля, перемещаемых через таможенную границу, принятой технологии таможенного контроля на конкретном участке и условий, в которых он осуществляется, ДРТ может быть классифицирована следующим образом</a:t>
            </a:r>
          </a:p>
        </p:txBody>
      </p:sp>
    </p:spTree>
    <p:extLst>
      <p:ext uri="{BB962C8B-B14F-4D97-AF65-F5344CB8AC3E}">
        <p14:creationId xmlns:p14="http://schemas.microsoft.com/office/powerpoint/2010/main" val="188927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6656" y="363683"/>
            <a:ext cx="10569144" cy="644236"/>
          </a:xfrm>
        </p:spPr>
        <p:txBody>
          <a:bodyPr>
            <a:normAutofit fontScale="90000"/>
          </a:bodyPr>
          <a:lstStyle/>
          <a:p>
            <a:r>
              <a:rPr lang="ru-RU" sz="2200" b="1" u="sng" dirty="0">
                <a:latin typeface="Times New Roman" panose="02020603050405020304" pitchFamily="18" charset="0"/>
                <a:cs typeface="Times New Roman" panose="02020603050405020304" pitchFamily="18" charset="0"/>
              </a:rPr>
              <a:t>ДРТ для контроля содержимого ручной клади и багажа с пассажиров и транспортных служащих</a:t>
            </a:r>
            <a:endParaRPr lang="ru-RU" sz="2200" u="sng" dirty="0">
              <a:latin typeface="Times New Roman" panose="02020603050405020304" pitchFamily="18" charset="0"/>
              <a:cs typeface="Times New Roman" panose="02020603050405020304" pitchFamily="18" charset="0"/>
            </a:endParaRPr>
          </a:p>
        </p:txBody>
      </p:sp>
      <p:pic>
        <p:nvPicPr>
          <p:cNvPr id="2050" name="Picture 2" descr="https://www.ok-t.ru/studopediaru/baza6/485137149876.files/image0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5430" y="1385021"/>
            <a:ext cx="5663334" cy="2553144"/>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546656" y="1278082"/>
            <a:ext cx="4594371" cy="26600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Рентгеновская сканирующая система для персонального досмотра </a:t>
            </a: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CONSYS. Назначение</a:t>
            </a:r>
            <a:r>
              <a:rPr lang="ru-RU" sz="17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Система CONSYS предназначена для предотвращения террористических актов, путем обнаружения опасных предметов в одежде, на теле или внутри тела человека и в сопровождаемом </a:t>
            </a: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багаже.</a:t>
            </a:r>
            <a:endParaRPr lang="ru-RU" sz="17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433150" y="3938155"/>
            <a:ext cx="10796155" cy="26912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Возможности</a:t>
            </a:r>
            <a:r>
              <a:rPr lang="ru-RU" sz="17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С помощью системы CONSYS оператор способен </a:t>
            </a: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обнаруживать:</a:t>
            </a:r>
            <a:endParaRPr lang="ru-RU" sz="17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285750" indent="-285750" algn="ctr">
              <a:buFont typeface="Arial" panose="020B0604020202020204" pitchFamily="34" charset="0"/>
              <a:buChar char="•"/>
            </a:pP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спрятанное </a:t>
            </a:r>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под одеждой холодное и огнестрельное оружие, изготовленное из металла или композитных материалов;</a:t>
            </a:r>
          </a:p>
          <a:p>
            <a:pPr marL="285750" indent="-285750" algn="ctr">
              <a:buFont typeface="Arial" panose="020B0604020202020204" pitchFamily="34" charset="0"/>
              <a:buChar char="•"/>
            </a:pP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взрывчатку;</a:t>
            </a:r>
            <a:endParaRPr lang="ru-RU" sz="17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285750" indent="-285750" algn="ctr">
              <a:buFont typeface="Arial" panose="020B0604020202020204" pitchFamily="34" charset="0"/>
              <a:buChar char="•"/>
            </a:pP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электронные </a:t>
            </a:r>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устройства взрывателей, электронные </a:t>
            </a: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диктофоны;</a:t>
            </a:r>
          </a:p>
          <a:p>
            <a:pPr marL="285750" indent="-285750" algn="ctr">
              <a:buFont typeface="Arial" panose="020B0604020202020204" pitchFamily="34" charset="0"/>
              <a:buChar char="•"/>
            </a:pP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наркотики </a:t>
            </a:r>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или другие биологические вещества в контейнерах;</a:t>
            </a:r>
          </a:p>
          <a:p>
            <a:pPr marL="285750" indent="-285750" algn="ctr">
              <a:buFont typeface="Arial" panose="020B0604020202020204" pitchFamily="34" charset="0"/>
              <a:buChar char="•"/>
            </a:pP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драгоценные </a:t>
            </a:r>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камни и металлы;</a:t>
            </a:r>
          </a:p>
          <a:p>
            <a:pPr marL="285750" indent="-285750" algn="ctr">
              <a:buFont typeface="Arial" panose="020B0604020202020204" pitchFamily="34" charset="0"/>
              <a:buChar char="•"/>
            </a:pP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другие </a:t>
            </a:r>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опасные предметы из различных материалов, спрятанных в естественных полостях </a:t>
            </a: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человека.</a:t>
            </a:r>
            <a:endParaRPr lang="ru-RU" sz="17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170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6202" y="135082"/>
            <a:ext cx="9561225" cy="602673"/>
          </a:xfrm>
        </p:spPr>
        <p:txBody>
          <a:bodyPr>
            <a:normAutofit/>
          </a:bodyPr>
          <a:lstStyle/>
          <a:p>
            <a:r>
              <a:rPr lang="ru-RU" sz="2000" b="1" u="sng" dirty="0" smtClean="0">
                <a:latin typeface="Times New Roman" panose="02020603050405020304" pitchFamily="18" charset="0"/>
                <a:cs typeface="Times New Roman" panose="02020603050405020304" pitchFamily="18" charset="0"/>
              </a:rPr>
              <a:t>Предназначение </a:t>
            </a:r>
            <a:r>
              <a:rPr lang="en-US" sz="2000" b="1" u="sng" dirty="0" smtClean="0">
                <a:latin typeface="Times New Roman" panose="02020603050405020304" pitchFamily="18" charset="0"/>
                <a:cs typeface="Times New Roman" panose="02020603050405020304" pitchFamily="18" charset="0"/>
              </a:rPr>
              <a:t>CONSYS</a:t>
            </a:r>
            <a:endParaRPr lang="ru-RU" sz="2000" b="1" u="sng"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870364" y="737755"/>
            <a:ext cx="9757063" cy="5985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CONSYS предназначен для использования</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algn="ctr"/>
            <a:endParaRPr lang="ru-RU" sz="20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342900" indent="-342900" algn="ctr">
              <a:buFont typeface="Arial" panose="020B0604020202020204" pitchFamily="34" charset="0"/>
              <a:buChar char="•"/>
            </a:pP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для </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организации безопасного контроля входа-выхода в местах массового скопления людей, на различных праздничных или спортивных мероприятиях;</a:t>
            </a:r>
          </a:p>
          <a:p>
            <a:pPr marL="342900" indent="-342900" algn="ctr">
              <a:buFont typeface="Arial" panose="020B0604020202020204" pitchFamily="34" charset="0"/>
              <a:buChar char="•"/>
            </a:pP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для </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организации безопасности пассажирских перевозок в аэропортах, железнодорожных, автобусных вокзалах и морских портах</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pPr marL="342900" indent="-342900" algn="ctr">
              <a:buFont typeface="Arial" panose="020B0604020202020204" pitchFamily="34" charset="0"/>
              <a:buChar char="•"/>
            </a:pP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в </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правительственных учреждениях, дипломатических миссиях, резиденциях для обеспечения безопасности V.I.P. персон;</a:t>
            </a:r>
          </a:p>
          <a:p>
            <a:pPr marL="342900" indent="-342900" algn="ctr">
              <a:buFont typeface="Arial" panose="020B0604020202020204" pitchFamily="34" charset="0"/>
              <a:buChar char="•"/>
            </a:pP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в </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банках при доступе в хранилища;</a:t>
            </a:r>
          </a:p>
          <a:p>
            <a:pPr marL="342900" indent="-342900" algn="ctr">
              <a:buFont typeface="Arial" panose="020B0604020202020204" pitchFamily="34" charset="0"/>
              <a:buChar char="•"/>
            </a:pP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на </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военных объектах или атомных электростанциях;</a:t>
            </a:r>
          </a:p>
          <a:p>
            <a:pPr marL="342900" indent="-342900" algn="ctr">
              <a:buFont typeface="Arial" panose="020B0604020202020204" pitchFamily="34" charset="0"/>
              <a:buChar char="•"/>
            </a:pP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в </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системе министерства юстиции или исполнения наказания (тюрьмах или различных исправительных учреждениях) при досмотре заключенных или посетителей;</a:t>
            </a:r>
          </a:p>
          <a:p>
            <a:pPr marL="342900" indent="-342900" algn="ctr">
              <a:buFont typeface="Arial" panose="020B0604020202020204" pitchFamily="34" charset="0"/>
              <a:buChar char="•"/>
            </a:pP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на </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таможенных постах для обнаружения контрабанды;</a:t>
            </a:r>
          </a:p>
          <a:p>
            <a:pPr marL="342900" indent="-342900" algn="ctr">
              <a:buFont typeface="Arial" panose="020B0604020202020204" pitchFamily="34" charset="0"/>
              <a:buChar char="•"/>
            </a:pP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на </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алмазодобывающих шахтах или ювелирных предприятиях, для предотвращения хищения драгоценных камней и металлов, или обогащенной руды редкоземельных металлов</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20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2000" dirty="0">
                <a:solidFill>
                  <a:schemeClr val="tx1">
                    <a:lumMod val="95000"/>
                    <a:lumOff val="5000"/>
                  </a:schemeClr>
                </a:solidFill>
                <a:latin typeface="Times New Roman" panose="02020603050405020304" pitchFamily="18" charset="0"/>
                <a:cs typeface="Times New Roman" panose="02020603050405020304" pitchFamily="18" charset="0"/>
              </a:rPr>
              <a:t>Рентгеновская сканирующая система CONSYS может быть замаскирована в элементах строительных конструкций для скрытого досмотра</a:t>
            </a:r>
            <a:r>
              <a:rPr lang="ru-RU" sz="2000"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ru-RU" sz="20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8929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3707" y="436418"/>
            <a:ext cx="9769044" cy="592282"/>
          </a:xfrm>
        </p:spPr>
        <p:txBody>
          <a:bodyPr>
            <a:normAutofit/>
          </a:bodyPr>
          <a:lstStyle/>
          <a:p>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Безопасность применения системы </a:t>
            </a:r>
            <a:r>
              <a:rPr lang="en-US" sz="2000" b="1" u="sng" dirty="0">
                <a:solidFill>
                  <a:schemeClr val="tx1">
                    <a:lumMod val="95000"/>
                    <a:lumOff val="5000"/>
                  </a:schemeClr>
                </a:solidFill>
                <a:latin typeface="Times New Roman" panose="02020603050405020304" pitchFamily="18" charset="0"/>
                <a:cs typeface="Times New Roman" panose="02020603050405020304" pitchFamily="18" charset="0"/>
              </a:rPr>
              <a:t>CONSYS</a:t>
            </a:r>
            <a:endPar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713707" y="1163782"/>
            <a:ext cx="10079182" cy="4883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solidFill>
                  <a:schemeClr val="tx1">
                    <a:lumMod val="95000"/>
                    <a:lumOff val="5000"/>
                  </a:schemeClr>
                </a:solidFill>
                <a:latin typeface="Times New Roman" panose="02020603050405020304" pitchFamily="18" charset="0"/>
                <a:cs typeface="Times New Roman" panose="02020603050405020304" pitchFamily="18" charset="0"/>
              </a:rPr>
              <a:t>Обычная реакция человека на информацию о рентгеновском излучение – это испуг и страх за свое здоровье. Но человек ежедневно подвергается радиационному излучению различной интенсивности, от естественного радиационного фона земли, солнечное излучение или техногенное излучение. Поэтому, используя передовые технологии, наше предприятие разработало сканирующую систему использующее очень низкое рентгеновское излучение. Доза, получаемая человеком за одно сканирование равна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0,65мкЗв</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это эквивалентно дозе получаемой человеком за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4 часа </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от естественного радиационного фона земли, или эквивалентна дозе получаемой пассажиром за 5 минут полета на самолете. За час полета пассажир получает дозу около 10мкЗв</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r>
              <a:rPr lang="ru-RU" dirty="0">
                <a:solidFill>
                  <a:schemeClr val="tx1">
                    <a:lumMod val="95000"/>
                    <a:lumOff val="5000"/>
                  </a:schemeClr>
                </a:solidFill>
                <a:latin typeface="Times New Roman" panose="02020603050405020304" pitchFamily="18" charset="0"/>
                <a:cs typeface="Times New Roman" panose="02020603050405020304" pitchFamily="18" charset="0"/>
              </a:rPr>
              <a:t>CONSYS также безопасен для персонала, поскольку в момент сканирования на расстоянии более 1,5м от сканера уровень рентгеновского излучения не превышает уровень естественного радиационного фона. В режиме ожидания CONSYS абсолютно не дает ни какого рентгеновского излучения. Такие характеристики позволяют размещать CONSYS на маленьких площадках рядом с досмотровой системой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багажа.</a:t>
            </a:r>
          </a:p>
          <a:p>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МкЗв</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/час - это </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читается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микрозиверт</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в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час </a:t>
            </a:r>
            <a:r>
              <a:rPr lang="ru-RU" b="1"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единица </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измерения радиационного излучения, в которое попадают частицы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ренгеновского</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излучения).</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8503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3302" y="322118"/>
            <a:ext cx="10309371" cy="426027"/>
          </a:xfrm>
        </p:spPr>
        <p:txBody>
          <a:bodyPr>
            <a:normAutofit/>
          </a:bodyPr>
          <a:lstStyle/>
          <a:p>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Мобильная сканирующая система </a:t>
            </a:r>
            <a:r>
              <a:rPr lang="en-US" sz="2000" b="1" u="sng" dirty="0" err="1">
                <a:solidFill>
                  <a:schemeClr val="tx1">
                    <a:lumMod val="95000"/>
                    <a:lumOff val="5000"/>
                  </a:schemeClr>
                </a:solidFill>
                <a:latin typeface="Times New Roman" panose="02020603050405020304" pitchFamily="18" charset="0"/>
                <a:cs typeface="Times New Roman" panose="02020603050405020304" pitchFamily="18" charset="0"/>
              </a:rPr>
              <a:t>MobilAutoCONSYS</a:t>
            </a:r>
            <a:endParaRPr lang="ru-RU" sz="2000"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882629" y="1049482"/>
            <a:ext cx="10309371" cy="26185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solidFill>
                  <a:schemeClr val="tx1">
                    <a:lumMod val="95000"/>
                    <a:lumOff val="5000"/>
                  </a:schemeClr>
                </a:solidFill>
                <a:latin typeface="Times New Roman" panose="02020603050405020304" pitchFamily="18" charset="0"/>
                <a:cs typeface="Times New Roman" panose="02020603050405020304" pitchFamily="18" charset="0"/>
              </a:rPr>
              <a:t>Мобильная рентгеновская сканирующая система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MobilAutoCONSYS</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разработана для быстрой организации досмотра полностью загруженного коммерческого автотранспорта, магистральных грузовиков, трейлеров, контейнеров.</a:t>
            </a:r>
          </a:p>
          <a:p>
            <a:r>
              <a:rPr lang="ru-RU" dirty="0">
                <a:solidFill>
                  <a:schemeClr val="tx1">
                    <a:lumMod val="95000"/>
                    <a:lumOff val="5000"/>
                  </a:schemeClr>
                </a:solidFill>
                <a:latin typeface="Times New Roman" panose="02020603050405020304" pitchFamily="18" charset="0"/>
                <a:cs typeface="Times New Roman" panose="02020603050405020304" pitchFamily="18" charset="0"/>
              </a:rPr>
              <a:t>Данный сканер позволяет оператору быстро досматривать груз на предмет соответствия его заявленному в декларации. С его помощью оператор способен обнаружить скрытые полости в грузовике, нелегалов, контрабанду и другие запрещенные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предметы.</a:t>
            </a:r>
          </a:p>
          <a:p>
            <a:r>
              <a:rPr lang="ru-RU" dirty="0">
                <a:solidFill>
                  <a:schemeClr val="tx1">
                    <a:lumMod val="95000"/>
                    <a:lumOff val="5000"/>
                  </a:schemeClr>
                </a:solidFill>
                <a:latin typeface="Times New Roman" panose="02020603050405020304" pitchFamily="18" charset="0"/>
                <a:cs typeface="Times New Roman" panose="02020603050405020304" pitchFamily="18" charset="0"/>
              </a:rPr>
              <a:t>Система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MobilAutoCONSYS</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также обладает психологическим фактором внезапности, поскольку может быть легко и быстро развернута на пограничных переходах, таможенных терминалах, аэропортах, морских и речных портах. Время подготовки к работе около 40 мин.</a:t>
            </a:r>
          </a:p>
        </p:txBody>
      </p:sp>
      <p:pic>
        <p:nvPicPr>
          <p:cNvPr id="3074" name="Picture 2" descr="https://www.ok-t.ru/studopediaru/baza6/485137149876.files/image0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0275" y="3969328"/>
            <a:ext cx="6577734" cy="2587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364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1902" y="197428"/>
            <a:ext cx="9031289" cy="540327"/>
          </a:xfrm>
        </p:spPr>
        <p:txBody>
          <a:bodyPr>
            <a:normAutofit/>
          </a:bodyPr>
          <a:lstStyle/>
          <a:p>
            <a:r>
              <a:rPr lang="ru-RU" sz="2000" b="1" u="sng" dirty="0">
                <a:solidFill>
                  <a:schemeClr val="tx1">
                    <a:lumMod val="95000"/>
                    <a:lumOff val="5000"/>
                  </a:schemeClr>
                </a:solidFill>
                <a:latin typeface="Times New Roman" panose="02020603050405020304" pitchFamily="18" charset="0"/>
                <a:cs typeface="Times New Roman" panose="02020603050405020304" pitchFamily="18" charset="0"/>
              </a:rPr>
              <a:t>Инспекционно-досмотровые комплексы (ИДК)</a:t>
            </a:r>
            <a:endParaRPr lang="ru-RU" sz="2000" u="sng"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833201" y="800100"/>
            <a:ext cx="10137127" cy="5559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700" b="1" dirty="0">
                <a:solidFill>
                  <a:schemeClr val="tx1">
                    <a:lumMod val="95000"/>
                    <a:lumOff val="5000"/>
                  </a:schemeClr>
                </a:solidFill>
                <a:latin typeface="Times New Roman" panose="02020603050405020304" pitchFamily="18" charset="0"/>
                <a:cs typeface="Times New Roman" panose="02020603050405020304" pitchFamily="18" charset="0"/>
              </a:rPr>
              <a:t>Инспекционно-досмотровые комплексы (ИДК)</a:t>
            </a:r>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 предназначены для интроскопии крупногабаритных объектов таможенного контроля, отличающихся значительными размерами, весом, составом конструкционных материалов, повышенной плотностью загрузки различными видами перевозимых в них товаров.</a:t>
            </a:r>
          </a:p>
          <a:p>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В соответствии с функциональным назначением ИДК делятся на </a:t>
            </a:r>
            <a:r>
              <a:rPr lang="ru-RU" sz="1700" b="1" dirty="0">
                <a:solidFill>
                  <a:schemeClr val="tx1">
                    <a:lumMod val="95000"/>
                    <a:lumOff val="5000"/>
                  </a:schemeClr>
                </a:solidFill>
                <a:latin typeface="Times New Roman" panose="02020603050405020304" pitchFamily="18" charset="0"/>
                <a:cs typeface="Times New Roman" panose="02020603050405020304" pitchFamily="18" charset="0"/>
              </a:rPr>
              <a:t>два вида</a:t>
            </a: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17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700" b="1" dirty="0">
                <a:solidFill>
                  <a:schemeClr val="tx1">
                    <a:lumMod val="95000"/>
                    <a:lumOff val="5000"/>
                  </a:schemeClr>
                </a:solidFill>
                <a:latin typeface="Times New Roman" panose="02020603050405020304" pitchFamily="18" charset="0"/>
                <a:cs typeface="Times New Roman" panose="02020603050405020304" pitchFamily="18" charset="0"/>
              </a:rPr>
              <a:t>ИДК для интроскопии легковых</a:t>
            </a:r>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 автотранспортных средств (легковых автомашин, микроавтобусов, прицепов, передвижных дач, отдельных грузовых упаковок, не превышающих веса порядка 3-х тонн и размеров легковых автомашин);</a:t>
            </a:r>
          </a:p>
          <a:p>
            <a:r>
              <a:rPr lang="ru-RU" sz="1700" b="1" dirty="0">
                <a:solidFill>
                  <a:schemeClr val="tx1">
                    <a:lumMod val="95000"/>
                    <a:lumOff val="5000"/>
                  </a:schemeClr>
                </a:solidFill>
                <a:latin typeface="Times New Roman" panose="02020603050405020304" pitchFamily="18" charset="0"/>
                <a:cs typeface="Times New Roman" panose="02020603050405020304" pitchFamily="18" charset="0"/>
              </a:rPr>
              <a:t>ИДК для интроскопии крупногабаритных</a:t>
            </a:r>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 объектов, предназначенных для перевозки грузов (контейнеров, трейлеров, рефрижераторов, железнодорожных вагонов</a:t>
            </a: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a:t>
            </a:r>
          </a:p>
          <a:p>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Тактико-технические характеристики ИДК должны обеспечить: возможность визуализации содержимого указанных видов объектов, распознавание находящихся в них различных устройств, предметов и веществ; определение загруженности объема контейнера товарами и осмотр пространственного расположения содержимого; координатную привязку обнаруженных предметов к местам расположения; возможность распознавания изделий из различных материалов (металлы, органические вещества); возможность просмотра конструктивных полостей и пространств между стенками, потолочными перекрытиями и полом контейнеров, узлов автомашин и железнодорожных вагонов.</a:t>
            </a:r>
          </a:p>
          <a:p>
            <a:r>
              <a:rPr lang="ru-RU" sz="1700" dirty="0">
                <a:solidFill>
                  <a:schemeClr val="tx1">
                    <a:lumMod val="95000"/>
                    <a:lumOff val="5000"/>
                  </a:schemeClr>
                </a:solidFill>
                <a:latin typeface="Times New Roman" panose="02020603050405020304" pitchFamily="18" charset="0"/>
                <a:cs typeface="Times New Roman" panose="02020603050405020304" pitchFamily="18" charset="0"/>
              </a:rPr>
              <a:t>Аппаратура позволяет осуществить детальный, фрагментарный просмотр отдельных зон инспектируемого объекта и его содержимого и увеличение изображения в несколько раз. Время интроскопии одного крупногабаритного объекта составляет </a:t>
            </a:r>
            <a:r>
              <a:rPr lang="ru-RU" sz="1700" dirty="0" smtClean="0">
                <a:solidFill>
                  <a:schemeClr val="tx1">
                    <a:lumMod val="95000"/>
                    <a:lumOff val="5000"/>
                  </a:schemeClr>
                </a:solidFill>
                <a:latin typeface="Times New Roman" panose="02020603050405020304" pitchFamily="18" charset="0"/>
                <a:cs typeface="Times New Roman" panose="02020603050405020304" pitchFamily="18" charset="0"/>
              </a:rPr>
              <a:t>15-20 мин.</a:t>
            </a:r>
            <a:endParaRPr lang="ru-RU" sz="17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3230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7984" y="353291"/>
            <a:ext cx="10278198" cy="550718"/>
          </a:xfrm>
        </p:spPr>
        <p:txBody>
          <a:bodyPr>
            <a:normAutofit/>
          </a:bodyPr>
          <a:lstStyle/>
          <a:p>
            <a:r>
              <a:rPr lang="ru-RU" sz="2000" b="1" u="sng" dirty="0" err="1">
                <a:latin typeface="Times New Roman" panose="02020603050405020304" pitchFamily="18" charset="0"/>
                <a:cs typeface="Times New Roman" panose="02020603050405020304" pitchFamily="18" charset="0"/>
              </a:rPr>
              <a:t>Интроскоп</a:t>
            </a:r>
            <a:r>
              <a:rPr lang="ru-RU" sz="2000" b="1" u="sng" dirty="0">
                <a:latin typeface="Times New Roman" panose="02020603050405020304" pitchFamily="18" charset="0"/>
                <a:cs typeface="Times New Roman" panose="02020603050405020304" pitchFamily="18" charset="0"/>
              </a:rPr>
              <a:t> для досмотра багажа HI-SCAN 5030si</a:t>
            </a:r>
            <a:endParaRPr lang="ru-RU" sz="2000" u="sng" dirty="0">
              <a:latin typeface="Times New Roman" panose="02020603050405020304" pitchFamily="18" charset="0"/>
              <a:cs typeface="Times New Roman" panose="02020603050405020304" pitchFamily="18" charset="0"/>
            </a:endParaRPr>
          </a:p>
        </p:txBody>
      </p:sp>
      <p:pic>
        <p:nvPicPr>
          <p:cNvPr id="4098" name="Picture 2" descr="https://www.ok-t.ru/studopediaru/baza6/485137149876.files/image0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2846" y="1531938"/>
            <a:ext cx="6568475" cy="2364652"/>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724095" y="4104408"/>
            <a:ext cx="10111149" cy="20470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lumMod val="95000"/>
                    <a:lumOff val="5000"/>
                  </a:schemeClr>
                </a:solidFill>
                <a:latin typeface="Times New Roman" panose="02020603050405020304" pitchFamily="18" charset="0"/>
                <a:cs typeface="Times New Roman" panose="02020603050405020304" pitchFamily="18" charset="0"/>
              </a:rPr>
              <a:t>Компактное решение «рабочий стол» для мобильного и стационарного применения. Новый рентгеновский генератор плюс новая сенсорная техника для высокой эффективности. HI-TIP: проектирование опасных изображений.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Xtrain</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система обучения оператора. IMS: электронная архивация и хранение изображений.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Xport</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экспорт изображений в формате TIF или JPEG, включая автоматическую передачу на ПК через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Ethernet</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0113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93467" y="228600"/>
            <a:ext cx="9883344" cy="581891"/>
          </a:xfrm>
        </p:spPr>
        <p:txBody>
          <a:bodyPr>
            <a:normAutofit/>
          </a:bodyPr>
          <a:lstStyle/>
          <a:p>
            <a:r>
              <a:rPr lang="ru-RU" sz="2000" b="1" u="sng" dirty="0" err="1" smtClean="0">
                <a:latin typeface="Times New Roman" panose="02020603050405020304" pitchFamily="18" charset="0"/>
                <a:cs typeface="Times New Roman" panose="02020603050405020304" pitchFamily="18" charset="0"/>
              </a:rPr>
              <a:t>Интроскоп</a:t>
            </a:r>
            <a:r>
              <a:rPr lang="ru-RU" sz="2000" b="1" u="sng" dirty="0" smtClean="0">
                <a:latin typeface="Times New Roman" panose="02020603050405020304" pitchFamily="18" charset="0"/>
                <a:cs typeface="Times New Roman" panose="02020603050405020304" pitchFamily="18" charset="0"/>
              </a:rPr>
              <a:t> </a:t>
            </a:r>
            <a:r>
              <a:rPr lang="ru-RU" sz="2000" b="1" u="sng" dirty="0">
                <a:latin typeface="Times New Roman" panose="02020603050405020304" pitchFamily="18" charset="0"/>
                <a:cs typeface="Times New Roman" panose="02020603050405020304" pitchFamily="18" charset="0"/>
              </a:rPr>
              <a:t>для досмотра багажа HI-SCAN 5180i</a:t>
            </a:r>
            <a:endParaRPr lang="ru-RU" sz="2000" u="sng" dirty="0">
              <a:latin typeface="Times New Roman" panose="02020603050405020304" pitchFamily="18" charset="0"/>
              <a:cs typeface="Times New Roman" panose="02020603050405020304" pitchFamily="18" charset="0"/>
            </a:endParaRPr>
          </a:p>
        </p:txBody>
      </p:sp>
      <p:pic>
        <p:nvPicPr>
          <p:cNvPr id="5122" name="Picture 2" descr="https://www.ok-t.ru/studopediaru/baza6/485137149876.files/image0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3303" y="1336963"/>
            <a:ext cx="7446816" cy="2382981"/>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910340" y="3969327"/>
            <a:ext cx="9883344" cy="23483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lumMod val="95000"/>
                    <a:lumOff val="5000"/>
                  </a:schemeClr>
                </a:solidFill>
                <a:latin typeface="Times New Roman" panose="02020603050405020304" pitchFamily="18" charset="0"/>
                <a:cs typeface="Times New Roman" panose="02020603050405020304" pitchFamily="18" charset="0"/>
              </a:rPr>
              <a:t>Основные характеристики: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HiTraX</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технология с 24-битовой обработкой изображения в реальном масштабе времени. HI-</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MATPlus</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улучшенное распознавание материала. X-ACT: автоматическое выделение подозрительных материалов (опция). Эргономичная концепция обслуживания с программируемыми приоритетными клавишами. Новая высота туннеля согласно рекомендации ЕСАC (51 x 80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cм</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Ш x В). Система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ProLine</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спроектированная для индивидуальной конфигурации комплексных </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систем.</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7264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85</TotalTime>
  <Words>652</Words>
  <Application>Microsoft Office PowerPoint</Application>
  <PresentationFormat>Широкоэкранный</PresentationFormat>
  <Paragraphs>48</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Corbel</vt:lpstr>
      <vt:lpstr>Times New Roman</vt:lpstr>
      <vt:lpstr>Параллакс</vt:lpstr>
      <vt:lpstr>Классификация досмотровой рентгеновской техники, применяемой в таможенных органах</vt:lpstr>
      <vt:lpstr>Классификация досмотровой рентгеновской техники</vt:lpstr>
      <vt:lpstr>ДРТ для контроля содержимого ручной клади и багажа с пассажиров и транспортных служащих</vt:lpstr>
      <vt:lpstr>Предназначение CONSYS</vt:lpstr>
      <vt:lpstr>Безопасность применения системы CONSYS</vt:lpstr>
      <vt:lpstr>Мобильная сканирующая система MobilAutoCONSYS</vt:lpstr>
      <vt:lpstr>Инспекционно-досмотровые комплексы (ИДК)</vt:lpstr>
      <vt:lpstr>Интроскоп для досмотра багажа HI-SCAN 5030si</vt:lpstr>
      <vt:lpstr>Интроскоп для досмотра багажа HI-SCAN 5180i</vt:lpstr>
      <vt:lpstr>Интроскоп для досмотра груза Hl-SCAN 11080-3D</vt:lpstr>
      <vt:lpstr>Спасибо за внимание</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12</cp:revision>
  <dcterms:created xsi:type="dcterms:W3CDTF">2021-11-26T21:22:21Z</dcterms:created>
  <dcterms:modified xsi:type="dcterms:W3CDTF">2021-11-27T03:42:58Z</dcterms:modified>
</cp:coreProperties>
</file>