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5"/>
  </p:notesMasterIdLst>
  <p:sldIdLst>
    <p:sldId id="256" r:id="rId2"/>
    <p:sldId id="257" r:id="rId3"/>
    <p:sldId id="260" r:id="rId4"/>
  </p:sldIdLst>
  <p:sldSz cx="6858000" cy="5143500"/>
  <p:notesSz cx="6858000" cy="9144000"/>
  <p:embeddedFontLst>
    <p:embeddedFont>
      <p:font typeface="Arvo" panose="02000000000000000000" pitchFamily="2" charset="0"/>
      <p:regular r:id="rId6"/>
      <p:bold r:id="rId7"/>
      <p:italic r:id="rId8"/>
      <p:boldItalic r:id="rId9"/>
    </p:embeddedFont>
    <p:embeddedFont>
      <p:font typeface="Roboto Condensed" panose="020F0502020204030204" pitchFamily="34" charset="0"/>
      <p:regular r:id="rId10"/>
      <p:bold r:id="rId11"/>
      <p:italic r:id="rId12"/>
      <p:boldItalic r:id="rId13"/>
    </p:embeddedFont>
    <p:embeddedFont>
      <p:font typeface="Roboto Condensed Light" panose="020F03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  <a:srgbClr val="263248"/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F525CC-AF38-4B13-BF64-02A422CE4619}">
  <a:tblStyle styleId="{47F525CC-AF38-4B13-BF64-02A422CE46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7"/>
    <p:restoredTop sz="94620"/>
  </p:normalViewPr>
  <p:slideViewPr>
    <p:cSldViewPr snapToGrid="0">
      <p:cViewPr varScale="1">
        <p:scale>
          <a:sx n="116" d="100"/>
          <a:sy n="116" d="100"/>
        </p:scale>
        <p:origin x="1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055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658362" y="657775"/>
            <a:ext cx="974475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6496049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6635627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2757927" y="4278349"/>
            <a:ext cx="4110622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514350" y="1090750"/>
            <a:ext cx="4025925" cy="2961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p:transition advTm="9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3" y="41"/>
            <a:ext cx="5304323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5210131" y="4472724"/>
            <a:ext cx="1652123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10706" y="392575"/>
            <a:ext cx="3943800" cy="7662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10706" y="1537988"/>
            <a:ext cx="2533725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3297092" y="1537988"/>
            <a:ext cx="2533725" cy="272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  <p:transition advTm="9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grpSp>
        <p:nvGrpSpPr>
          <p:cNvPr id="164" name="Shape 164"/>
          <p:cNvGrpSpPr/>
          <p:nvPr/>
        </p:nvGrpSpPr>
        <p:grpSpPr>
          <a:xfrm>
            <a:off x="5210131" y="4472724"/>
            <a:ext cx="1652123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6" y="-1"/>
            <a:ext cx="1652123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/>
              </a:p>
            </p:txBody>
          </p:sp>
        </p:grpSp>
      </p:grpSp>
    </p:spTree>
  </p:cSld>
  <p:clrMapOvr>
    <a:masterClrMapping/>
  </p:clrMapOvr>
  <p:transition advTm="9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10706" y="392575"/>
            <a:ext cx="3943800" cy="76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0706" y="1327350"/>
            <a:ext cx="4599450" cy="314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713500" y="4636500"/>
            <a:ext cx="1115550" cy="31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n" sz="1200" b="1" smtClean="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pPr algn="r"/>
              <a:t>‹#›</a:t>
            </a:fld>
            <a:endParaRPr lang="en" sz="1200" b="1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6" r:id="rId3"/>
  </p:sldLayoutIdLst>
  <p:transition advTm="90000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333822" y="1083493"/>
            <a:ext cx="5367900" cy="2961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ru-RU"/>
              <a:t>ОГРАНИЧЕНИЯ </a:t>
            </a:r>
            <a:br>
              <a:rPr lang="ru-RU"/>
            </a:br>
            <a:r>
              <a:rPr lang="ru-RU"/>
              <a:t>ВЭД</a:t>
            </a:r>
            <a:endParaRPr dirty="0"/>
          </a:p>
        </p:txBody>
      </p:sp>
    </p:spTree>
  </p:cSld>
  <p:clrMapOvr>
    <a:masterClrMapping/>
  </p:clrMapOvr>
  <p:transition advTm="90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709046" y="370804"/>
            <a:ext cx="5258400" cy="766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ru-RU" sz="6600" dirty="0"/>
              <a:t>ФТС</a:t>
            </a:r>
            <a:endParaRPr sz="6600" dirty="0"/>
          </a:p>
        </p:txBody>
      </p:sp>
      <p:grpSp>
        <p:nvGrpSpPr>
          <p:cNvPr id="194" name="Shape 194"/>
          <p:cNvGrpSpPr/>
          <p:nvPr/>
        </p:nvGrpSpPr>
        <p:grpSpPr>
          <a:xfrm>
            <a:off x="188454" y="55234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0" y="1346723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Roboto Condensed" panose="020B0604020202020204" charset="0"/>
                <a:ea typeface="Roboto Condensed" panose="020B060402020202020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Roboto Condensed" panose="020B0604020202020204" charset="0"/>
                <a:ea typeface="Roboto Condensed" panose="020B0604020202020204" charset="0"/>
                <a:cs typeface="Times New Roman" panose="02020603050405020304" pitchFamily="18" charset="0"/>
              </a:rPr>
              <a:t>является федеральным органом исполнительной власти, осуществляющим в соответствии с законодательством Российской Федерации функции по контролю и надзору в области таможенного дела.</a:t>
            </a:r>
            <a:endParaRPr lang="ru-RU" sz="1800" dirty="0">
              <a:solidFill>
                <a:srgbClr val="002060"/>
              </a:solidFill>
              <a:effectLst/>
              <a:latin typeface="Roboto Condensed" panose="020B0604020202020204" charset="0"/>
              <a:ea typeface="Roboto Condensed" panose="020B060402020202020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suvenirproff.ru/image/cache/catalog/gotovyedizajny/printy-na-futbolku/dlja_sluzhivyh/%E2%84%96%201369-800x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0" b="18374"/>
          <a:stretch/>
        </p:blipFill>
        <p:spPr bwMode="auto">
          <a:xfrm>
            <a:off x="-197427" y="3371161"/>
            <a:ext cx="2657010" cy="129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90000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8" y="735207"/>
            <a:ext cx="6452756" cy="1938992"/>
          </a:xfrm>
          <a:prstGeom prst="rect">
            <a:avLst/>
          </a:prstGeom>
          <a:ln w="38100">
            <a:solidFill>
              <a:srgbClr val="3F537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Roboto Condensed" panose="020B0604020202020204" charset="0"/>
                <a:ea typeface="Roboto Condensed" panose="020B0604020202020204" charset="0"/>
              </a:rPr>
              <a:t>Функции и полномочия таможенных органов определены международными договорами (правом ЕАЭС), таможенным законодательством, валютным законодательством, уголовным законодательством (УПК РФ), административным законодательством (КоАП РФ) и другими видами законодательства.</a:t>
            </a:r>
          </a:p>
        </p:txBody>
      </p:sp>
      <p:sp>
        <p:nvSpPr>
          <p:cNvPr id="3" name="AutoShape 2" descr="https://alexlobanov.ru/img/poga-bi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s://alimkhan.uz/www/wp-content/uploads/2016/08/Shag11we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2" b="543"/>
          <a:stretch/>
        </p:blipFill>
        <p:spPr bwMode="auto">
          <a:xfrm>
            <a:off x="207818" y="2780632"/>
            <a:ext cx="2205597" cy="2225707"/>
          </a:xfrm>
          <a:prstGeom prst="rect">
            <a:avLst/>
          </a:prstGeom>
          <a:noFill/>
          <a:ln w="38100">
            <a:solidFill>
              <a:srgbClr val="FF98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cdn.bfm.ru/news/photopreviewextralarge/2009/04/01/custom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7"/>
          <a:stretch/>
        </p:blipFill>
        <p:spPr bwMode="auto">
          <a:xfrm>
            <a:off x="2537460" y="2958067"/>
            <a:ext cx="2645164" cy="1870836"/>
          </a:xfrm>
          <a:prstGeom prst="rect">
            <a:avLst/>
          </a:prstGeom>
          <a:noFill/>
          <a:ln w="38100">
            <a:solidFill>
              <a:srgbClr val="FF98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814793"/>
      </p:ext>
    </p:extLst>
  </p:cSld>
  <p:clrMapOvr>
    <a:masterClrMapping/>
  </p:clrMapOvr>
  <p:transition advTm="90000">
    <p:fade thruBlk="1"/>
  </p:transition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63</Words>
  <Application>Microsoft Macintosh PowerPoint</Application>
  <PresentationFormat>Произвольный</PresentationFormat>
  <Paragraphs>4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Roboto Condensed</vt:lpstr>
      <vt:lpstr>Arial</vt:lpstr>
      <vt:lpstr>Arvo</vt:lpstr>
      <vt:lpstr>Roboto Condensed Light</vt:lpstr>
      <vt:lpstr>Salerio template</vt:lpstr>
      <vt:lpstr>ОГРАНИЧЕНИЯ  ВЭД</vt:lpstr>
      <vt:lpstr>ФТС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Microsoft Office User</cp:lastModifiedBy>
  <cp:revision>24</cp:revision>
  <dcterms:modified xsi:type="dcterms:W3CDTF">2021-11-02T06:09:56Z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6391436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