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E9A44-EED0-4589-98EB-601E4E029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FCABA-91E3-473B-8226-9EE754C51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1E949-A87F-4A1A-AB3B-57DF86B9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7DB16F-66BA-44BD-8C26-0D34B7C2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01C0B-52A7-4751-BFF2-308E7274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89C9BA-0DB9-452F-BF79-84EF8221B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3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C0B0D-CCDA-4F11-9781-1FF07BA5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9CA7-527E-47C9-855E-CF07188D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4FC6F3-604E-4F6C-BFC7-78997EE1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C546B-8979-4A9B-9772-BDBBD8E3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CF78F-2549-4C3F-A21A-CF498C70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60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F65B53-2119-47A2-9AAD-392AEB31A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C0C4F5-1037-421B-B62D-93867565E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FE7B4-9FD1-4626-ADD4-E24F9127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0370E-A6EA-42FF-A574-59B13E43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C01D2-9C3B-413E-B4C2-019E2FD7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69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FC91C-4076-473F-A14C-4098FB43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7DA4D1-388E-4E19-B190-3CA44C12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474D9-1914-414F-880B-FEAE0593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97F1D9-DF0C-4E46-95F9-F2B3EE27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412FC-92E5-4F36-B34E-190887ED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57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50CE9-E46D-42D3-BDFD-8000E184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692018-8F3F-48FF-9257-04133DABC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1AD81-E2DE-4C01-8D39-A4B364DF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66596-0A54-4C09-B152-7F59721A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75129-4764-4619-BC75-DC539855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0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3E77B-8935-4D21-89FD-9D4CB075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794B7-8E2E-4F08-A875-77F0ECA5A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137DBF-0044-4B11-BDE2-ED889E996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2EEE1-B276-4C70-896B-FFD8B4A3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8BBFA-B706-48DA-8F41-D48D21A9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7B25CD-29C5-454D-A3F6-F6E6EE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31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E8C08-75EB-4C54-A7B6-47B43194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29F19F-842E-4CA0-B87E-B85F4239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0C6DE-127A-4257-980B-BCBAD65F4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3B93ED-AB68-4FF9-B547-DD2BBE072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27AE5F-0C55-4144-B74A-6E34C8429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F44AF2-8C4D-4073-A536-80D5D8E1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A67ECE-F56A-4A92-8BB8-46A80AB6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0D9E2-CC28-4122-8E7C-D8457411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57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D4BB8-39F2-424B-AB6C-F5E14E62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625BC-A406-47A3-B208-C7236092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4CEAF-C720-4016-AD98-9750E18E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09640E-592B-47B1-81C8-C1AB7881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54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C47032-AA8C-4896-B689-7838B8AC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35BB3-3CE6-4915-9525-52D57FB3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ECE7F3-7964-4FE4-9740-8EE2F568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60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2EB6-76FA-4536-BF76-833F0841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A473D-D24E-4D44-9804-1B093199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80039C-3A19-4E26-B9D8-ACF0D273F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F47D0-153B-41E0-A8DA-DC8084B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9BD7C-C0AB-47B3-9E33-65D02841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CB48FF-40F9-4F2D-BBA3-8921FD05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89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48817-CB84-40AD-8F25-A8B16144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449C15-3F6C-4183-8048-BDC1947F8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E23B6-89B1-431A-8124-C0F10F02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B69F63-8299-4EEB-955B-5FD606C1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647C1-2E31-4E33-9D67-C194B966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282E2-4688-4F49-A148-D94D0CDF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04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34339-56A7-449E-A1AA-9559A3E21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03FF57-3406-43D9-A3C9-F8302C08B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0B2A01-80F9-4186-80E0-31138A7B6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3D4F-BE48-4920-9AFD-E0B4BEF2443C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DFF2C-717D-42D5-84AD-6B53248D1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9E95F-A9B9-41AA-A897-CA11E1121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171C-C3AF-4BCF-B873-72FD1B6D970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D4E3AA-0174-427B-BA80-F0A96709A7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C6E07-80F7-4C9B-B162-36773FFA3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4101" y="1041400"/>
            <a:ext cx="6830091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C151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защитные признаки рублей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AAE679-BB5A-4E9E-86B3-6CB39EED9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1373" y="4663005"/>
            <a:ext cx="5194852" cy="16557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Презентацию выполнила </a:t>
            </a:r>
          </a:p>
          <a:p>
            <a:r>
              <a:rPr lang="ru-RU" dirty="0">
                <a:solidFill>
                  <a:schemeClr val="bg1"/>
                </a:solidFill>
              </a:rPr>
              <a:t>Студентка 4 курса 145 группы</a:t>
            </a:r>
          </a:p>
          <a:p>
            <a:r>
              <a:rPr lang="ru-RU" dirty="0" err="1">
                <a:solidFill>
                  <a:schemeClr val="bg1"/>
                </a:solidFill>
              </a:rPr>
              <a:t>Судненко</a:t>
            </a:r>
            <a:r>
              <a:rPr lang="ru-RU" dirty="0">
                <a:solidFill>
                  <a:schemeClr val="bg1"/>
                </a:solidFill>
              </a:rPr>
              <a:t> Татьяна</a:t>
            </a:r>
          </a:p>
        </p:txBody>
      </p:sp>
    </p:spTree>
    <p:extLst>
      <p:ext uri="{BB962C8B-B14F-4D97-AF65-F5344CB8AC3E}">
        <p14:creationId xmlns:p14="http://schemas.microsoft.com/office/powerpoint/2010/main" val="1700284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5CF87-E12E-4CD2-923A-583A791F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148" y="233258"/>
            <a:ext cx="7404652" cy="89555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Водяной знак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5B61E-EF5D-4E3D-83C1-D9B67051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1825625"/>
            <a:ext cx="724562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При рассматривании банкноты на просвет на купонных полях видны </a:t>
            </a:r>
            <a:r>
              <a:rPr lang="ru-RU" dirty="0" err="1">
                <a:solidFill>
                  <a:schemeClr val="bg1"/>
                </a:solidFill>
              </a:rPr>
              <a:t>многотоновые</a:t>
            </a:r>
            <a:r>
              <a:rPr lang="ru-RU" dirty="0">
                <a:solidFill>
                  <a:schemeClr val="bg1"/>
                </a:solidFill>
              </a:rPr>
              <a:t> водяные знаки. На узком купонном поле изображено цифровое обозначение номинала; на широком – фрагмент сюжета лицевой или оборотной стороны. Водяной знак, расположенный на широком купонном поле, имеет плавные переходы тона от светлых участков к темным.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C1C63-8F03-4EA2-8F0F-C7CC5D67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16" y="2223557"/>
            <a:ext cx="2238954" cy="3131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5F7813-E806-427E-BF26-437F79D74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4" y="3789259"/>
            <a:ext cx="1631191" cy="27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1B16-32AF-4F9E-96D3-AA5976A5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895" y="208825"/>
            <a:ext cx="4939747" cy="99743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Микротекст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388BA-672B-41B9-B4B9-E63A5EDF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095" y="1693448"/>
            <a:ext cx="6251713" cy="110310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Микротекст состоит из букв «ЦБР» и цифрового обозначения номинала.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43794-C3F8-4969-B2B1-993861EC4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46" y="2911797"/>
            <a:ext cx="3423750" cy="3522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31DF4D-25EB-46C6-854C-7C1CFDDE0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79" y="2911797"/>
            <a:ext cx="3423750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0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00C4C6-A8B5-49B7-BA1C-99B2715EA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800" dirty="0">
                <a:solidFill>
                  <a:schemeClr val="bg1"/>
                </a:solidFill>
              </a:rPr>
              <a:t>Спасибо за </a:t>
            </a:r>
            <a:r>
              <a:rPr lang="ru-RU" sz="14200" dirty="0">
                <a:solidFill>
                  <a:schemeClr val="bg1"/>
                </a:solidFill>
              </a:rPr>
              <a:t>внимание</a:t>
            </a:r>
            <a:r>
              <a:rPr lang="ru-RU" sz="11800" dirty="0">
                <a:solidFill>
                  <a:schemeClr val="bg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909487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DA845-B720-4EB2-ABEF-28161E19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26" y="298865"/>
            <a:ext cx="9551504" cy="826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Признаки платежности рублей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9ACDE-5E5C-49FC-9D1A-A55F196A9FF2}"/>
              </a:ext>
            </a:extLst>
          </p:cNvPr>
          <p:cNvSpPr txBox="1"/>
          <p:nvPr/>
        </p:nvSpPr>
        <p:spPr>
          <a:xfrm>
            <a:off x="4187687" y="1431235"/>
            <a:ext cx="7487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Признаки платежности денежных знаков</a:t>
            </a:r>
            <a:r>
              <a:rPr lang="ru-RU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- обязательное для всех юридических и физических лиц условие приема в платежи и к обмену банковских билетов и металлической монеты.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C1A6E00-2950-44F7-95BB-1B730524E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58" y="2754674"/>
            <a:ext cx="5426707" cy="362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F1FCEC-BE3B-4537-A59D-76D06BDF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18" y="3060678"/>
            <a:ext cx="4458621" cy="334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407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A220D-2047-4F3D-BF40-F233DE41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95" y="286267"/>
            <a:ext cx="8729870" cy="11075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Скрытые радужные полосы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995A6-3BDB-402B-B37A-665BFC3D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252" y="1727839"/>
            <a:ext cx="8729870" cy="22310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На лицевой стороне банкнот расположено поле, заполненное тонкими параллельными линиями. При рассматривании банкноты на расстоянии 30-50 см. перпендикулярно направлению взгляда поле выглядит однотонным. При рассматривании банкноты под острым углом на поле возникают многоцветные (радужные) полосы.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A96D76-2BCE-40AA-A4A5-D4C22DAE9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5" y="4014659"/>
            <a:ext cx="6824870" cy="255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298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A02FB-80ED-479C-AE36-8729A3C6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564" y="176211"/>
            <a:ext cx="5721626" cy="10096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Микроперфорация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AEFB2-009F-4486-B9BA-1110A86A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954" y="1825625"/>
            <a:ext cx="5416825" cy="44674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 При рассматривании банкноты против источника света на ней видно цифровое обозначение номинала, сформированное микроотверстиями, которые выглядят яркими точками. Бумага в месте расположения микроотверстий не должна восприниматься шероховатой на ощупь.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4F7FD-6329-40DF-BA1C-E36536CA2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72" y="1825625"/>
            <a:ext cx="2603432" cy="40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09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0A8FC-5F77-4148-AD77-C7D5C6A4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756" y="239884"/>
            <a:ext cx="8849139" cy="88230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Ныряющая металлизированная нить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8279E-B8F1-4CEE-B63C-94655163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13" y="2103920"/>
            <a:ext cx="5814392" cy="3960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В бумагу банкнот внедрена металлизированная защитная нить, которая видна на оборотной стороне банкнот в виде блестящих прямоугольников, образующих пунктирную линию. При рассматривании банкнот на просвет защитная линия выглядит сплошной темной полосой.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0B484-DE23-418F-AA23-778941E79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92" y="1921098"/>
            <a:ext cx="2296355" cy="42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9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DC979-70A6-4987-8FB0-7F7996F6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251" y="321985"/>
            <a:ext cx="7007087" cy="1009651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Цветопеременная</a:t>
            </a:r>
            <a:r>
              <a:rPr lang="ru-RU" b="1" dirty="0">
                <a:solidFill>
                  <a:schemeClr val="bg1"/>
                </a:solidFill>
              </a:rPr>
              <a:t> краска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6E4A3-38BA-40CF-ABE4-295116C54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642" y="1719608"/>
            <a:ext cx="653000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</a:rPr>
              <a:t>Цветопеременная</a:t>
            </a:r>
            <a:r>
              <a:rPr lang="ru-RU" dirty="0">
                <a:solidFill>
                  <a:schemeClr val="bg1"/>
                </a:solidFill>
              </a:rPr>
              <a:t> краска меняет цвет при изменении наклона банкноты.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На банкнотах номиналом 500 рублей </a:t>
            </a:r>
            <a:r>
              <a:rPr lang="ru-RU" dirty="0" err="1">
                <a:solidFill>
                  <a:schemeClr val="bg1"/>
                </a:solidFill>
              </a:rPr>
              <a:t>цветопеременной</a:t>
            </a:r>
            <a:r>
              <a:rPr lang="ru-RU" dirty="0">
                <a:solidFill>
                  <a:schemeClr val="bg1"/>
                </a:solidFill>
              </a:rPr>
              <a:t> краской выполнена эмблема Банка России.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На модифицированных банкнотах номиналом 1000 рублей </a:t>
            </a:r>
            <a:r>
              <a:rPr lang="ru-RU" dirty="0" err="1">
                <a:solidFill>
                  <a:schemeClr val="bg1"/>
                </a:solidFill>
              </a:rPr>
              <a:t>цветопеременной</a:t>
            </a:r>
            <a:r>
              <a:rPr lang="ru-RU" dirty="0">
                <a:solidFill>
                  <a:schemeClr val="bg1"/>
                </a:solidFill>
              </a:rPr>
              <a:t> краской выполнен герб г. Ярославля. При рассматривании банкноты под разными углами цвет меняется с малинового на золотисто-зеленый.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F25BC8-B1BA-448F-8597-69A24C4B8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02" y="1922608"/>
            <a:ext cx="2709449" cy="394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6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2BA70-1AD8-465F-8483-20ECDF85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3" y="176211"/>
            <a:ext cx="7020339" cy="10096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Защитные волокна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EB15E-3021-49EA-AD9C-B684E039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416" y="1931643"/>
            <a:ext cx="7417904" cy="112961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В бумаге банкнот хаотично расположены цветные защитные волокна.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9C1094-EC8C-4299-A7D8-5B54A7F2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7764" y="2723932"/>
            <a:ext cx="3237871" cy="42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9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1DBA7-4634-4A0A-AAA8-D67AE611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356" y="176211"/>
            <a:ext cx="7510670" cy="10096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Рельефное изображение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18338-82AA-4BE0-B434-A5AA3229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5" y="1666599"/>
            <a:ext cx="772270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Текст «БИЛЕТ БАНКА РОССИИ» в верхней части лицевой стороны банкнот и метка для людей с ослабленным зрением в нижней части узкого купонного поля имеют рельеф, воспринимаемый на ощупь.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EBCBCE-A806-47AA-9BDE-29849A0CA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38" y="3634319"/>
            <a:ext cx="5482928" cy="6279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6B9A8D-D316-4050-BCE4-BA3BCC803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6" y="4417208"/>
            <a:ext cx="1321422" cy="22935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01B0E8-854D-4CA9-8B98-82193C22E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12" y="3921667"/>
            <a:ext cx="2760122" cy="27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5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FFFF6-2196-4524-B946-40FD4EDA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0" y="176211"/>
            <a:ext cx="7576930" cy="10096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Скрытое изображение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49244-CBFD-41CC-8767-EACA4089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0" y="1553057"/>
            <a:ext cx="7987748" cy="20912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На орнаментной ленте банкнот при горизонтальном их расположении на уровне глаз под острым углом падающего света видны буквы «РР»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A4D4E0-87ED-415F-98E7-13537B911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31" y="3737113"/>
            <a:ext cx="4541737" cy="19410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E1E1CE-C717-437E-A54B-B644B76B0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43" y="3564835"/>
            <a:ext cx="3744817" cy="9597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60E9D8-22DC-4AA4-8ED6-C4D155FB5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95" y="4964373"/>
            <a:ext cx="3403848" cy="1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5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349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Тема Office</vt:lpstr>
      <vt:lpstr>Основные защитные признаки рублей</vt:lpstr>
      <vt:lpstr>Признаки платежности рублей</vt:lpstr>
      <vt:lpstr>Скрытые радужные полосы</vt:lpstr>
      <vt:lpstr>Микроперфорация</vt:lpstr>
      <vt:lpstr>Ныряющая металлизированная нить </vt:lpstr>
      <vt:lpstr>Цветопеременная краска</vt:lpstr>
      <vt:lpstr>Защитные волокна</vt:lpstr>
      <vt:lpstr>Рельефное изображение</vt:lpstr>
      <vt:lpstr>Скрытое изображение </vt:lpstr>
      <vt:lpstr>Водяной знак</vt:lpstr>
      <vt:lpstr>Микротекст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ACER</cp:lastModifiedBy>
  <cp:revision>2</cp:revision>
  <dcterms:created xsi:type="dcterms:W3CDTF">2021-10-25T11:02:29Z</dcterms:created>
  <dcterms:modified xsi:type="dcterms:W3CDTF">2021-10-31T10:41:37Z</dcterms:modified>
</cp:coreProperties>
</file>