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4ACC9-ABED-4227-9313-EB9B7CC1317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28771-3CBD-402D-850E-CA52FF718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38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28771-3CBD-402D-850E-CA52FF7188D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41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36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2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7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34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76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44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4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59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6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3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3BE376B-AB61-45B8-92EB-C6AC36B0F8C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9967BF1-C047-4236-98C3-CA6F06ED22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9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286711&amp;dst=445&amp;demo=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ogin.consultant.ru/link/?req=doc&amp;base=LAW&amp;n=286711&amp;dst=102114&amp;demo=1" TargetMode="External"/><Relationship Id="rId4" Type="http://schemas.openxmlformats.org/officeDocument/2006/relationships/hyperlink" Target="https://login.consultant.ru/link/?req=doc&amp;base=LAW&amp;n=286711&amp;dst=102109&amp;demo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DE527-066A-4235-A038-5631B7518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9585" y="2186712"/>
            <a:ext cx="7172830" cy="2484575"/>
          </a:xfrm>
        </p:spPr>
        <p:txBody>
          <a:bodyPr>
            <a:normAutofit/>
          </a:bodyPr>
          <a:lstStyle/>
          <a:p>
            <a:r>
              <a:rPr lang="ru-RU" sz="4000" b="1" i="0" dirty="0">
                <a:solidFill>
                  <a:srgbClr val="000000"/>
                </a:solidFill>
                <a:effectLst/>
                <a:latin typeface="PT Sans" panose="020B0604020202020204" pitchFamily="34" charset="-52"/>
              </a:rPr>
              <a:t>Периодическое таможенное декларирование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114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Что такое временное периодическое таможенное декларирование">
            <a:extLst>
              <a:ext uri="{FF2B5EF4-FFF2-40B4-BE49-F238E27FC236}">
                <a16:creationId xmlns:a16="http://schemas.microsoft.com/office/drawing/2014/main" id="{472C236B-C41B-414D-BE94-704DFF68A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352" y="266626"/>
            <a:ext cx="4422335" cy="248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Что такое временное периодическое таможенное декларирование">
            <a:extLst>
              <a:ext uri="{FF2B5EF4-FFF2-40B4-BE49-F238E27FC236}">
                <a16:creationId xmlns:a16="http://schemas.microsoft.com/office/drawing/2014/main" id="{69E6B074-3AEB-49C3-B76A-05C354ABD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0" y="3749430"/>
            <a:ext cx="4522790" cy="260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963EFE7-0D99-4715-A120-35B69739AB99}"/>
              </a:ext>
            </a:extLst>
          </p:cNvPr>
          <p:cNvSpPr txBox="1"/>
          <p:nvPr/>
        </p:nvSpPr>
        <p:spPr>
          <a:xfrm>
            <a:off x="13313" y="0"/>
            <a:ext cx="7655897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пе­ри­о­ди­че­ско­го де­кла­ри­ро­ва­ния со­сто­ит в том, что де­кла­ра­ция на одни и те же то­ва­ры по­да­ет­ся сразу на все то­ва­ры, ко­то­рые будут пе­ре­ме­щать­ся одним и тем же лицом через та­мо­жен­ную гра­ни­цу ЕАЭС двумя или более пар­ти­я­ми в те­че­ние пе­ри­о­да по­став­ки, в счет ис­пол­не­ния обя­за­тельств по одной сдел­ке, а при от­сут­ствии сдел­ки — по од­но­му до­ку­мен­ту, под­твер­жда­ю­ще­му право вла­де­ния, поль­зо­ва­ния или рас­по­ря­же­ния то­ва­ра­ми, или по од­но­му до­ку­мен­ту об усло­ви­ях пе­ре­ра­бот­ки то­ва­ров при та­мо­жен­ном де­кла­ри­ро­ва­нии про­дук­тов пе­ре­ра­бот­ки (п. 1 ст. 116 ТК ЕАЭС).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Пе­ри­од по­став­ки – это за­яв­ля­е­мый де­кла­ран­том пе­ри­од, ко­то­рый не пре­вы­ша­ет 31 ка­лен­дар­но­го дня и в те­че­ние ко­то­ро­го пла­ни­ру­ет­ся (п. 2 ст. 116 ТК ЕАЭС):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предъ­явить та­мо­жен­но­му ор­га­ну вво­зи­мые то­ва­ры (при им­пор­те);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от­гру­зить вы­во­зи­мые то­ва­ры (сдать то­ва­ры пе­ре­воз­чи­ку) (при экс­пор­те).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Од­на­ко за­ко­но­да­тель­ством го­су­дарств-чле­нов ЕАЭС о та­мо­жен­ном ре­гу­ли­ро­ва­нии может быть уста­нов­ле­но, что пе­ри­од по­став­ки не может пре­вы­шать 1 ка­лен­дар­ный месяц.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на­при­мер, при ввозе (вы­во­зе) то­ва­ров на тер­ри­то­рию РФ пе­ри­од по­став­ки не может пре­вы­шать 30 ка­лен­дар­ных дней (ч. 1 ст. 213 Фе­де­раль­но­го за­ко­на от 27.11.2010 № 311-ФЗ).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Ввоз (вывоз) то­ва­ров на та­мо­жен­ную тер­ри­то­рию ЕАЭС при пе­ри­о­ди­че­ском та­мо­жен­ном де­кла­ри­ро­ва­нии про­из­во­дит­ся в пре­де­лах ко­ли­че­ства то­ва­ров, за­яв­лен­но­го в де­кла­ра­ции на то­ва­ры.</a:t>
            </a:r>
          </a:p>
        </p:txBody>
      </p:sp>
    </p:spTree>
    <p:extLst>
      <p:ext uri="{BB962C8B-B14F-4D97-AF65-F5344CB8AC3E}">
        <p14:creationId xmlns:p14="http://schemas.microsoft.com/office/powerpoint/2010/main" val="163411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Альта | VED24">
            <a:extLst>
              <a:ext uri="{FF2B5EF4-FFF2-40B4-BE49-F238E27FC236}">
                <a16:creationId xmlns:a16="http://schemas.microsoft.com/office/drawing/2014/main" id="{3A79792C-8D0A-4C40-8AA4-F32395601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684340" cy="289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4644B1-E324-45AA-A639-7F9F0F46C053}"/>
              </a:ext>
            </a:extLst>
          </p:cNvPr>
          <p:cNvSpPr txBox="1"/>
          <p:nvPr/>
        </p:nvSpPr>
        <p:spPr>
          <a:xfrm>
            <a:off x="4811150" y="1"/>
            <a:ext cx="7380849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Предназначенные для вывоза товары, в отношении которых было произведено периодическое таможенное декларирование, должны быть фактически вывезены с таможенной территории ЕАЭС в течение 6 месяцев со дня, следующего за днем окончания периода поставки. По мотивированному обращению декларанта этот срок может быть продлен таможенным органом не более, чем на 3 месяца со дня истечения шестимесячного срока (п. 8 ст. 116 ТК ЕАЭС).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периодическом таможенном декларировании товары не были предъявлены таможенному органу в течение заявленного периода либо фактически не были вывезены с таможенной территории ЕАЭС в течение указанного выше срока, такая декларация должна быть отозвана декларантом (п. 9 ст. 116 ТК ЕАЭС). В противном случае таможенный орган аннулирует выпуск таких товаров (п. 10 ст. 116 ТК ЕАЭС).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F8511D-6D4D-4D1D-8888-DA087627384F}"/>
              </a:ext>
            </a:extLst>
          </p:cNvPr>
          <p:cNvSpPr txBox="1"/>
          <p:nvPr/>
        </p:nvSpPr>
        <p:spPr>
          <a:xfrm>
            <a:off x="0" y="3752157"/>
            <a:ext cx="1219199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вывозе товаров Таможенного союза с территории ЕАЭС при периодическом декларировании в отношении таких товаров не могут быть представлены точные сведения об их количестве или таможенной стоимости, допускается временное периодическое таможенное декларирование. Для этого на таможню подается временная таможенная декларация (</a:t>
            </a:r>
            <a:r>
              <a:rPr lang="ru-RU" sz="1600" b="0" i="0" u="sng" dirty="0">
                <a:solidFill>
                  <a:srgbClr val="0087C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ч. 1 ст. 214 Федерального закона от 27.11.2010 № 311-ФЗ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 fontAlgn="base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периодическое таможенное декларирование вывозимых товаров не освобождает декларанта от уплаты таможенных платежей, соблюдения запретов и ограничений, а также соблюдения условий таможенных процедур и проведения таможенного контроля (</a:t>
            </a:r>
            <a:r>
              <a:rPr lang="ru-RU" sz="1600" b="0" i="0" u="sng" dirty="0">
                <a:solidFill>
                  <a:srgbClr val="0087C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ч. 2 ст. 214 Федерального закона от 27.11.2010 № 311-ФЗ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 fontAlgn="base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была подана временная декларация на товары, то после фактического вывоза товаров с таможенной территории ЕАЭС декларант должен будет подать одну или несколько полных и надлежащим образом заполненных таможенных деклараций на все вывезенные товары (</a:t>
            </a:r>
            <a:r>
              <a:rPr lang="ru-RU" sz="1600" b="0" i="0" u="sng" dirty="0">
                <a:solidFill>
                  <a:srgbClr val="0087C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ч. 5 ст. 214 Федерального закона от 27.11.2010 № 311-ФЗ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00971199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69</TotalTime>
  <Words>1021</Words>
  <Application>Microsoft Office PowerPoint</Application>
  <PresentationFormat>Широкоэкранный</PresentationFormat>
  <Paragraphs>20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Corbel</vt:lpstr>
      <vt:lpstr>Gill Sans MT</vt:lpstr>
      <vt:lpstr>PT Sans</vt:lpstr>
      <vt:lpstr>Times New Roman</vt:lpstr>
      <vt:lpstr>Посылка</vt:lpstr>
      <vt:lpstr>Периодическое таможенное декларирование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Периодическое таможенное декларирование</dc:title>
  <dc:creator>Анастасия Никонова</dc:creator>
  <cp:lastModifiedBy>Анастасия Никонова</cp:lastModifiedBy>
  <cp:revision>6</cp:revision>
  <dcterms:created xsi:type="dcterms:W3CDTF">2021-09-24T15:57:40Z</dcterms:created>
  <dcterms:modified xsi:type="dcterms:W3CDTF">2021-09-25T11:33:04Z</dcterms:modified>
</cp:coreProperties>
</file>