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-78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2892FB6-180E-404E-A38D-F1C0101DE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5CB1552-B9DF-4A97-B990-778916CA8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69B33B7-F25E-4F3A-A239-2F2A6F846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13BA-4389-4F64-B8EA-3224EC07AF42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49E2CD3-C831-44C7-BD18-898EB96A9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B1FAB6B-EF7B-49C4-9930-0D9DC6A09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A0F0D-D207-4F88-A8FC-0EC978FEE2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2077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1B143D-56AF-4F26-96FD-6717E75B7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B6E0700-457D-4CF3-A43F-C1379E2C4A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1843B78-F84F-4506-8CEB-5E95F926A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13BA-4389-4F64-B8EA-3224EC07AF42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824DC1A-B20F-4BC2-90D9-BC9E467A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4C3C6CC-EEDF-469E-B2DD-0A2A77E6F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A0F0D-D207-4F88-A8FC-0EC978FEE2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0295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5BE54E15-9435-4F91-9B80-999CAFC9DE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08D43DF-504B-43D9-B458-32F0E80653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2CBEE84-FB24-4254-9718-12C090CC1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13BA-4389-4F64-B8EA-3224EC07AF42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3B60573-B23E-4070-BD8E-3CC8EB9F7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8EB5A91-A0FB-423A-9AA0-50DCB5505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A0F0D-D207-4F88-A8FC-0EC978FEE2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2041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964BE5-EFB3-47E2-A462-AC65AF6B3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096DBC7-7A82-4A46-9281-F9431C715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653BCAA-4EDA-4FE1-8864-ABC49BFAD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13BA-4389-4F64-B8EA-3224EC07AF42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C903DA9-9D74-4AC9-BE3A-192DF727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C21F327-BC75-4C1D-B3C9-20722086D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A0F0D-D207-4F88-A8FC-0EC978FEE2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7807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2D6ABE6-DB67-4514-B9B7-C0CFA6B0A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D5D3DF0-0310-4677-8D1C-A836477D37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FE12E48-5757-4906-BC65-22BD1B78D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13BA-4389-4F64-B8EA-3224EC07AF42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2BDBE89-3164-470D-BC49-34D872965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1D7F965-9B99-4C1F-B559-09450F3CE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A0F0D-D207-4F88-A8FC-0EC978FEE2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9703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3AA010F-9BA9-4437-B378-EEB6F2B31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1DA2CC1-07A5-4B21-BDF2-87E771FD93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1FE025D-3DF4-42F3-BC4E-018A3715B4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97717E2-A5FB-4E61-890C-E19B23928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13BA-4389-4F64-B8EA-3224EC07AF42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A38C03B-84E3-4225-9E8F-1B65B4FED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7A58E3E-B2A7-4FB5-AAEC-1D8A5B514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A0F0D-D207-4F88-A8FC-0EC978FEE2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2120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8ED3548-311A-4922-80FD-53764B289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12875E5-0EEC-48B6-8671-19AB5E0FA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2C4693C-E2DC-48A5-A320-D070F1F3E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01495020-184A-4BE2-8DA9-746F1C8389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6ABAFA4-98CC-44E7-A313-A50FAF4544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284F39C-D66D-4F74-96C3-658435267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13BA-4389-4F64-B8EA-3224EC07AF42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BF25093C-C018-499E-A09F-39C502485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AC72BF6F-0BBA-46AF-AFDF-99FB51BD7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A0F0D-D207-4F88-A8FC-0EC978FEE2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1608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B17EBA-62F5-4A38-9313-641EDCDBA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B305AD3-C26D-41E5-A2D1-EE2B3027A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13BA-4389-4F64-B8EA-3224EC07AF42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4E27964-93C3-42B3-8A9B-A29956B53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F49C857-D5CA-455B-AB2E-E3CCC1CFE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A0F0D-D207-4F88-A8FC-0EC978FEE2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6034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04FC714F-4B73-481C-A054-B4EA8A907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13BA-4389-4F64-B8EA-3224EC07AF42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322DE33-E368-46C7-BF68-CEB5DB7B1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3B13F660-8B97-4CB7-9360-478D1749F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A0F0D-D207-4F88-A8FC-0EC978FEE2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9945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D6473C3-3BDE-4CAC-B1C9-CCE501CF7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050C425-3197-4BAE-9A39-23DD9713D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AFE83CA-BF9D-40B0-B6AF-480AC5D335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1E89652-1C6F-4C6B-91A3-C961D5801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13BA-4389-4F64-B8EA-3224EC07AF42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257BFA6-872B-4F9A-AB75-D4C625C23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9585D7A-B21C-489A-BB70-F2950563D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A0F0D-D207-4F88-A8FC-0EC978FEE2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545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A2A433-FDE6-48D9-B38E-96BC1F5D3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A4B0D5E0-DB51-4177-BCBA-631A5A557D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500615E-A4E6-4910-B5CD-279BB7818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0032B11-4BE9-4FCB-A2C8-AE5F0DB1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13BA-4389-4F64-B8EA-3224EC07AF42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BF68EE0-9B3C-4448-9FB1-CA97D2823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7453824-2AA1-4207-908D-B1ECE705D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A0F0D-D207-4F88-A8FC-0EC978FEE2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407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80AD607-21E9-4334-9CC5-788D34815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DF5A39F-3646-415F-BEC4-1444A89672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4637F07-EBC7-4435-9780-076DEB15B3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913BA-4389-4F64-B8EA-3224EC07AF42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B4917F7-CDA0-4EBB-8577-0DFC2B33FD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8F64F7F-8E67-4FA6-9278-76D03E108B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A0F0D-D207-4F88-A8FC-0EC978FEE2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0179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49FC5FF-E918-4392-BC2B-E927358D46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Досмотровые зеркала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F9C2C12-F0A3-422A-8073-21F8CEFC34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				Подготовила студентка 145 </a:t>
            </a:r>
            <a:r>
              <a:rPr lang="ru-RU" dirty="0" err="1"/>
              <a:t>гр</a:t>
            </a:r>
            <a:endParaRPr lang="ru-RU" dirty="0"/>
          </a:p>
          <a:p>
            <a:r>
              <a:rPr lang="ru-RU" dirty="0"/>
              <a:t>				Специальности Таможенное дело</a:t>
            </a:r>
          </a:p>
          <a:p>
            <a:r>
              <a:rPr lang="ru-RU" dirty="0"/>
              <a:t>				Сергеева Анна</a:t>
            </a:r>
          </a:p>
        </p:txBody>
      </p:sp>
    </p:spTree>
    <p:extLst>
      <p:ext uri="{BB962C8B-B14F-4D97-AF65-F5344CB8AC3E}">
        <p14:creationId xmlns:p14="http://schemas.microsoft.com/office/powerpoint/2010/main" xmlns="" val="1123706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780224-3A62-4742-B36E-1804FE314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dirty="0">
                <a:solidFill>
                  <a:srgbClr val="355F89"/>
                </a:solidFill>
                <a:effectLst/>
                <a:latin typeface="Verdana" panose="020B0604030504040204" pitchFamily="34" charset="0"/>
              </a:rPr>
              <a:t>Досмотровые зеркала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F4F0A03-94FC-4ECF-84A5-A8B94AC3B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83506" cy="270324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17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Досмотровые зеркала используются для досмотра труднодоступных мест, таких как днища транспортных средств; полости в конструкциях автомобилей, железнодорожных вагонов, речных и морских судов, самолетов; высоко расположенные ниши, поверхности контейнеров и т.д.</a:t>
            </a:r>
          </a:p>
          <a:p>
            <a:pPr algn="l"/>
            <a:r>
              <a:rPr lang="ru-RU" sz="17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Для проверки плохо освещенных мест досмотровые зеркала применяют в сочетании с осветителями (в качестве осветителя может использоваться фонарь).</a:t>
            </a:r>
          </a:p>
          <a:p>
            <a:r>
              <a:rPr lang="ru-RU" sz="19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Для таможенных целей применяются комплекты сменных зеркал разных размеров и форм, содержащие универсальную штангу для крепления зеркал и осветителя. В некоторые комплекты входит крючок или насадки с магнитом для извлечения предметов из труднодоступных мест.</a:t>
            </a:r>
            <a:endParaRPr lang="ru-RU" sz="1900" dirty="0">
              <a:solidFill>
                <a:srgbClr val="FF000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366B050-C26C-4A77-8A12-DECB9087D7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05508" y="4219545"/>
            <a:ext cx="5647426" cy="2342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86328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CCF692-A873-4A61-819F-A60E38515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i="0" dirty="0">
                <a:solidFill>
                  <a:srgbClr val="355F89"/>
                </a:solidFill>
                <a:effectLst/>
                <a:latin typeface="Verdana" panose="020B0604030504040204" pitchFamily="34" charset="0"/>
              </a:rPr>
              <a:t/>
            </a:r>
            <a:br>
              <a:rPr lang="ru-RU" sz="2700" b="1" i="0" dirty="0">
                <a:solidFill>
                  <a:srgbClr val="355F89"/>
                </a:solidFill>
                <a:effectLst/>
                <a:latin typeface="Verdana" panose="020B0604030504040204" pitchFamily="34" charset="0"/>
              </a:rPr>
            </a:br>
            <a:r>
              <a:rPr lang="ru-RU" sz="2700" b="1" i="0" dirty="0">
                <a:solidFill>
                  <a:srgbClr val="355F89"/>
                </a:solidFill>
                <a:effectLst/>
                <a:latin typeface="Verdana" panose="020B0604030504040204" pitchFamily="34" charset="0"/>
              </a:rPr>
              <a:t/>
            </a:r>
            <a:br>
              <a:rPr lang="ru-RU" sz="2700" b="1" i="0" dirty="0">
                <a:solidFill>
                  <a:srgbClr val="355F89"/>
                </a:solidFill>
                <a:effectLst/>
                <a:latin typeface="Verdana" panose="020B0604030504040204" pitchFamily="34" charset="0"/>
              </a:rPr>
            </a:br>
            <a:r>
              <a:rPr lang="ru-RU" sz="2700" b="1" i="0" dirty="0">
                <a:solidFill>
                  <a:srgbClr val="355F89"/>
                </a:solidFill>
                <a:effectLst/>
                <a:latin typeface="Verdana" panose="020B0604030504040204" pitchFamily="34" charset="0"/>
              </a:rPr>
              <a:t/>
            </a:r>
            <a:br>
              <a:rPr lang="ru-RU" sz="2700" b="1" i="0" dirty="0">
                <a:solidFill>
                  <a:srgbClr val="355F89"/>
                </a:solidFill>
                <a:effectLst/>
                <a:latin typeface="Verdana" panose="020B0604030504040204" pitchFamily="34" charset="0"/>
              </a:rPr>
            </a:br>
            <a:r>
              <a:rPr lang="ru-RU" sz="2700" b="1" i="0" dirty="0">
                <a:solidFill>
                  <a:srgbClr val="355F89"/>
                </a:solidFill>
                <a:effectLst/>
                <a:latin typeface="Verdana" panose="020B0604030504040204" pitchFamily="34" charset="0"/>
              </a:rPr>
              <a:t/>
            </a:r>
            <a:br>
              <a:rPr lang="ru-RU" sz="2700" b="1" i="0" dirty="0">
                <a:solidFill>
                  <a:srgbClr val="355F89"/>
                </a:solidFill>
                <a:effectLst/>
                <a:latin typeface="Verdana" panose="020B0604030504040204" pitchFamily="34" charset="0"/>
              </a:rPr>
            </a:br>
            <a:r>
              <a:rPr lang="ru-RU" sz="2700" b="1" i="0" dirty="0">
                <a:solidFill>
                  <a:srgbClr val="355F89"/>
                </a:solidFill>
                <a:effectLst/>
                <a:latin typeface="Verdana" panose="020B0604030504040204" pitchFamily="34" charset="0"/>
              </a:rPr>
              <a:t/>
            </a:r>
            <a:br>
              <a:rPr lang="ru-RU" sz="2700" b="1" i="0" dirty="0">
                <a:solidFill>
                  <a:srgbClr val="355F89"/>
                </a:solidFill>
                <a:effectLst/>
                <a:latin typeface="Verdana" panose="020B0604030504040204" pitchFamily="34" charset="0"/>
              </a:rPr>
            </a:br>
            <a:r>
              <a:rPr lang="ru-RU" sz="2700" b="1" i="0" dirty="0">
                <a:solidFill>
                  <a:srgbClr val="355F89"/>
                </a:solidFill>
                <a:effectLst/>
                <a:latin typeface="Verdana" panose="020B0604030504040204" pitchFamily="34" charset="0"/>
              </a:rPr>
              <a:t/>
            </a:r>
            <a:br>
              <a:rPr lang="ru-RU" sz="2700" b="1" i="0" dirty="0">
                <a:solidFill>
                  <a:srgbClr val="355F89"/>
                </a:solidFill>
                <a:effectLst/>
                <a:latin typeface="Verdana" panose="020B0604030504040204" pitchFamily="34" charset="0"/>
              </a:rPr>
            </a:br>
            <a:r>
              <a:rPr lang="ru-RU" sz="2700" b="1" i="0" dirty="0">
                <a:solidFill>
                  <a:srgbClr val="355F89"/>
                </a:solidFill>
                <a:effectLst/>
                <a:latin typeface="Verdana" panose="020B0604030504040204" pitchFamily="34" charset="0"/>
              </a:rPr>
              <a:t/>
            </a:r>
            <a:br>
              <a:rPr lang="ru-RU" sz="2700" b="1" i="0" dirty="0">
                <a:solidFill>
                  <a:srgbClr val="355F89"/>
                </a:solidFill>
                <a:effectLst/>
                <a:latin typeface="Verdana" panose="020B0604030504040204" pitchFamily="34" charset="0"/>
              </a:rPr>
            </a:br>
            <a:r>
              <a:rPr lang="ru-RU" sz="2700" b="1" i="0" dirty="0">
                <a:solidFill>
                  <a:srgbClr val="355F89"/>
                </a:solidFill>
                <a:effectLst/>
                <a:latin typeface="Verdana" panose="020B0604030504040204" pitchFamily="34" charset="0"/>
              </a:rPr>
              <a:t/>
            </a:r>
            <a:br>
              <a:rPr lang="ru-RU" sz="2700" b="1" i="0" dirty="0">
                <a:solidFill>
                  <a:srgbClr val="355F89"/>
                </a:solidFill>
                <a:effectLst/>
                <a:latin typeface="Verdana" panose="020B0604030504040204" pitchFamily="34" charset="0"/>
              </a:rPr>
            </a:br>
            <a:r>
              <a:rPr lang="ru-RU" sz="2700" b="1" i="0" dirty="0">
                <a:solidFill>
                  <a:srgbClr val="355F89"/>
                </a:solidFill>
                <a:effectLst/>
                <a:latin typeface="Verdana" panose="020B0604030504040204" pitchFamily="34" charset="0"/>
              </a:rPr>
              <a:t/>
            </a:r>
            <a:br>
              <a:rPr lang="ru-RU" sz="2700" b="1" i="0" dirty="0">
                <a:solidFill>
                  <a:srgbClr val="355F89"/>
                </a:solidFill>
                <a:effectLst/>
                <a:latin typeface="Verdana" panose="020B0604030504040204" pitchFamily="34" charset="0"/>
              </a:rPr>
            </a:br>
            <a:r>
              <a:rPr lang="ru-RU" sz="2700" b="1" i="0" dirty="0">
                <a:solidFill>
                  <a:srgbClr val="355F89"/>
                </a:solidFill>
                <a:effectLst/>
                <a:latin typeface="Verdana" panose="020B0604030504040204" pitchFamily="34" charset="0"/>
              </a:rPr>
              <a:t/>
            </a:r>
            <a:br>
              <a:rPr lang="ru-RU" sz="2700" b="1" i="0" dirty="0">
                <a:solidFill>
                  <a:srgbClr val="355F89"/>
                </a:solidFill>
                <a:effectLst/>
                <a:latin typeface="Verdana" panose="020B0604030504040204" pitchFamily="34" charset="0"/>
              </a:rPr>
            </a:br>
            <a:r>
              <a:rPr lang="ru-RU" sz="2700" b="1" i="0" dirty="0">
                <a:solidFill>
                  <a:srgbClr val="355F89"/>
                </a:solidFill>
                <a:effectLst/>
                <a:latin typeface="Verdana" panose="020B0604030504040204" pitchFamily="34" charset="0"/>
              </a:rPr>
              <a:t/>
            </a:r>
            <a:br>
              <a:rPr lang="ru-RU" sz="2700" b="1" i="0" dirty="0">
                <a:solidFill>
                  <a:srgbClr val="355F89"/>
                </a:solidFill>
                <a:effectLst/>
                <a:latin typeface="Verdana" panose="020B0604030504040204" pitchFamily="34" charset="0"/>
              </a:rPr>
            </a:b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E2E97A6-8B40-41BC-A899-96CBCAC82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947" y="365125"/>
            <a:ext cx="10913853" cy="3697917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sz="2300" b="0" i="0" dirty="0">
                <a:solidFill>
                  <a:srgbClr val="121212"/>
                </a:solidFill>
                <a:effectLst/>
                <a:latin typeface="arial" panose="020B0604020202020204" pitchFamily="34" charset="0"/>
              </a:rPr>
              <a:t>В разное время в таможенные органы поставлялись комплекты «Зеркало», «SEM», «Allen», «Поиск-2» и др. Все они имеют во многом схожие функциональные возможности.</a:t>
            </a:r>
          </a:p>
          <a:p>
            <a:pPr algn="l"/>
            <a:r>
              <a:rPr lang="ru-RU" sz="2300" b="0" i="0" dirty="0">
                <a:solidFill>
                  <a:srgbClr val="121212"/>
                </a:solidFill>
                <a:effectLst/>
                <a:latin typeface="arial" panose="020B0604020202020204" pitchFamily="34" charset="0"/>
              </a:rPr>
              <a:t>Рассмотрим более подробно состав, порядок подготовки и применения досмотровых зеркал на примере комплекта «Поиск-2»</a:t>
            </a:r>
          </a:p>
          <a:p>
            <a:pPr algn="l"/>
            <a:r>
              <a:rPr lang="ru-RU" sz="2300" b="1" i="0" dirty="0">
                <a:solidFill>
                  <a:srgbClr val="121212"/>
                </a:solidFill>
                <a:effectLst/>
                <a:latin typeface="arial" panose="020B0604020202020204" pitchFamily="34" charset="0"/>
              </a:rPr>
              <a:t>Комплект «Поиск-2» включает</a:t>
            </a:r>
            <a:r>
              <a:rPr lang="ru-RU" sz="2300" b="0" i="0" dirty="0">
                <a:solidFill>
                  <a:srgbClr val="121212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l"/>
            <a:r>
              <a:rPr lang="ru-RU" sz="2300" b="0" i="0" dirty="0">
                <a:solidFill>
                  <a:srgbClr val="121212"/>
                </a:solidFill>
                <a:effectLst/>
                <a:latin typeface="arial" panose="020B0604020202020204" pitchFamily="34" charset="0"/>
              </a:rPr>
              <a:t>· четыре круглых зеркала различных диаметров (35 мм, 50 мм, 80 мм, 140 мм);</a:t>
            </a:r>
          </a:p>
          <a:p>
            <a:pPr algn="l"/>
            <a:r>
              <a:rPr lang="ru-RU" sz="2300" b="0" i="0" dirty="0">
                <a:solidFill>
                  <a:srgbClr val="121212"/>
                </a:solidFill>
                <a:effectLst/>
                <a:latin typeface="arial" panose="020B0604020202020204" pitchFamily="34" charset="0"/>
              </a:rPr>
              <a:t>· прямоугольное зеркало 110х65 мм;</a:t>
            </a:r>
          </a:p>
          <a:p>
            <a:pPr algn="l"/>
            <a:r>
              <a:rPr lang="ru-RU" sz="2300" b="0" i="0" dirty="0">
                <a:solidFill>
                  <a:srgbClr val="121212"/>
                </a:solidFill>
                <a:effectLst/>
                <a:latin typeface="arial" panose="020B0604020202020204" pitchFamily="34" charset="0"/>
              </a:rPr>
              <a:t>· телескопическую штангу с креплением для зеркал;</a:t>
            </a:r>
          </a:p>
          <a:p>
            <a:pPr algn="l"/>
            <a:r>
              <a:rPr lang="ru-RU" sz="2300" b="0" i="0" dirty="0">
                <a:solidFill>
                  <a:srgbClr val="121212"/>
                </a:solidFill>
                <a:effectLst/>
                <a:latin typeface="arial" panose="020B0604020202020204" pitchFamily="34" charset="0"/>
              </a:rPr>
              <a:t>· электрический фонарь GP L003;</a:t>
            </a:r>
          </a:p>
          <a:p>
            <a:pPr algn="l"/>
            <a:r>
              <a:rPr lang="ru-RU" sz="2300" b="0" i="0" dirty="0">
                <a:solidFill>
                  <a:srgbClr val="121212"/>
                </a:solidFill>
                <a:effectLst/>
                <a:latin typeface="arial" panose="020B0604020202020204" pitchFamily="34" charset="0"/>
              </a:rPr>
              <a:t>· сумку для хранения зеркал.</a:t>
            </a:r>
          </a:p>
          <a:p>
            <a:pPr algn="l"/>
            <a:r>
              <a:rPr lang="ru-RU" sz="2300" b="0" i="0" dirty="0">
                <a:solidFill>
                  <a:srgbClr val="121212"/>
                </a:solidFill>
                <a:effectLst/>
                <a:latin typeface="arial" panose="020B0604020202020204" pitchFamily="34" charset="0"/>
              </a:rPr>
              <a:t>Удлинительная телескопическая штанга содержит 3 секции, в собранном состоянии она имеет длину не более 650 мм, при выдвинутых секциях - не менее 1500 мм. Угол поворота плоскости зеркала относительно оси телескопической штанги от 0º до 180º. Содержимое комплекта хранится в специальной сумке или жестком футляре.</a:t>
            </a:r>
          </a:p>
          <a:p>
            <a:pPr algn="l"/>
            <a:endParaRPr lang="ru-RU" sz="2300" dirty="0">
              <a:solidFill>
                <a:srgbClr val="121212"/>
              </a:solidFill>
              <a:latin typeface="arial" panose="020B0604020202020204" pitchFamily="34" charset="0"/>
            </a:endParaRPr>
          </a:p>
          <a:p>
            <a:pPr algn="l"/>
            <a:endParaRPr lang="ru-RU" sz="2300" b="0" i="0" dirty="0">
              <a:solidFill>
                <a:srgbClr val="121212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ru-RU" sz="2300" b="0" i="0" dirty="0">
              <a:solidFill>
                <a:srgbClr val="121212"/>
              </a:solidFill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xmlns="" id="{CDC20E4A-BB8A-4AE5-8677-192719854C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7054" y="3804900"/>
            <a:ext cx="5240498" cy="2785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09552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D7A6580-ADA8-4612-81C9-6D9C885F5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0" i="0" dirty="0">
                <a:solidFill>
                  <a:srgbClr val="033E6B"/>
                </a:solidFill>
                <a:effectLst/>
                <a:latin typeface="Calibri" panose="020F0502020204030204" pitchFamily="34" charset="0"/>
              </a:rPr>
              <a:t>Досмотровый комплект зеркал ʼʼПоиск-2ʼʼ</a:t>
            </a:r>
            <a:br>
              <a:rPr lang="ru-RU" sz="2400" b="0" i="0" dirty="0">
                <a:solidFill>
                  <a:srgbClr val="033E6B"/>
                </a:solidFill>
                <a:effectLst/>
                <a:latin typeface="Calibri" panose="020F0502020204030204" pitchFamily="34" charset="0"/>
              </a:rPr>
            </a:br>
            <a:r>
              <a:rPr lang="ru-RU" sz="2400" b="1" i="0" dirty="0">
                <a:solidFill>
                  <a:srgbClr val="033E6B"/>
                </a:solidFill>
                <a:effectLst/>
                <a:latin typeface="Calibri" panose="020F0502020204030204" pitchFamily="34" charset="0"/>
              </a:rPr>
              <a:t>Подготовка комплекта к работе</a:t>
            </a:r>
            <a:r>
              <a:rPr lang="ru-RU" sz="2400" b="0" i="0" dirty="0">
                <a:solidFill>
                  <a:srgbClr val="033E6B"/>
                </a:solidFill>
                <a:effectLst/>
                <a:latin typeface="Calibri" panose="020F0502020204030204" pitchFamily="34" charset="0"/>
              </a:rPr>
              <a:t> выполняется следующим образом</a:t>
            </a:r>
            <a:br>
              <a:rPr lang="ru-RU" sz="2400" b="0" i="0" dirty="0">
                <a:solidFill>
                  <a:srgbClr val="033E6B"/>
                </a:solidFill>
                <a:effectLst/>
                <a:latin typeface="Calibri" panose="020F0502020204030204" pitchFamily="34" charset="0"/>
              </a:rPr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3ED7FC5-F0A0-4416-ACF4-CEDFFA9A1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b="0" i="0" dirty="0">
                <a:solidFill>
                  <a:srgbClr val="033E6B"/>
                </a:solidFill>
                <a:effectLst/>
                <a:latin typeface="Calibri" panose="020F0502020204030204" pitchFamily="34" charset="0"/>
              </a:rPr>
              <a:t>Сначала необходимо извлечь из сумки  штангу и требуемое для работы зеркало. Закрепить зеркало в подвижном держателе штанги с помощью замка . Для этого, натянув пружинный цилиндрический элемент замка, вставить в ᴇᴦο отверстие выступающий стержень крепления зеркала. Добиться надежного защелкивания стержня зеркала в замке и затем отпустить пружинный элемент замка. Установить нужный угол наклона держателя и зафиксировать ᴇᴦο зажимом  Выдвинуть секции штанги на нужную длину, зафиксировать секции фиксаторами .</a:t>
            </a:r>
          </a:p>
          <a:p>
            <a:pPr algn="just"/>
            <a:r>
              <a:rPr lang="ru-RU" b="0" i="0" dirty="0">
                <a:solidFill>
                  <a:srgbClr val="033E6B"/>
                </a:solidFill>
                <a:effectLst/>
                <a:latin typeface="Calibri" panose="020F0502020204030204" pitchFamily="34" charset="0"/>
              </a:rPr>
              <a:t>При осмотре слабо освещенных мест следует использовать фонарь, входящий в комплект. Для этого установить фонарь  в кронштейн на телескопической штанге. Слегка ослабить винт, фиксирующий кронштейн с монтировочными скобками  крепящими фонарь на штанге, и вращением кронштейна вокруг оси штанги добиться падения светового пучка от фонаря на зеркало. Снова затянуть винт. Комплект готов к работе.</a:t>
            </a:r>
          </a:p>
          <a:p>
            <a:pPr algn="just"/>
            <a:r>
              <a:rPr lang="ru-RU" b="0" i="0" dirty="0">
                <a:solidFill>
                  <a:srgbClr val="033E6B"/>
                </a:solidFill>
                <a:effectLst/>
                <a:latin typeface="Calibri" panose="020F0502020204030204" pitchFamily="34" charset="0"/>
              </a:rPr>
              <a:t>Необходимо помнить, что в зеркале видно повернутое (</a:t>
            </a:r>
            <a:r>
              <a:rPr lang="ru-RU" b="0" i="0" dirty="0" err="1">
                <a:solidFill>
                  <a:srgbClr val="033E6B"/>
                </a:solidFill>
                <a:effectLst/>
                <a:latin typeface="Calibri" panose="020F0502020204030204" pitchFamily="34" charset="0"/>
              </a:rPr>
              <a:t>ʼʼзеркальноеʼʼ</a:t>
            </a:r>
            <a:r>
              <a:rPr lang="ru-RU" b="0" i="0" dirty="0">
                <a:solidFill>
                  <a:srgbClr val="033E6B"/>
                </a:solidFill>
                <a:effectLst/>
                <a:latin typeface="Calibri" panose="020F0502020204030204" pitchFamily="34" charset="0"/>
              </a:rPr>
              <a:t>) изображение, поэтому для того, чтобы, например, прочитать надпись, нужен определенный навык.</a:t>
            </a:r>
          </a:p>
          <a:p>
            <a:pPr algn="just"/>
            <a:r>
              <a:rPr lang="ru-RU" b="0" i="0" dirty="0">
                <a:solidFill>
                  <a:srgbClr val="033E6B"/>
                </a:solidFill>
                <a:effectLst/>
                <a:latin typeface="Calibri" panose="020F0502020204030204" pitchFamily="34" charset="0"/>
              </a:rPr>
              <a:t>В связи с тем, что в состав комплекта входят зеркала, изготовленные из стекла, при работе необходимо предохранять их от ударов. По окончании работы комплект разбирают, а ᴇᴦο составляющие упаковывают.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59695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7F34206-2DC3-4AD4-888F-AE6A19DF9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/>
            </a:r>
            <a:br>
              <a:rPr lang="ru-RU" sz="4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B8C27-AE4B-44E3-8612-DEFBE54A3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93B067E0-F586-4C20-9120-4BCFA15DEC3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56121" y="4382219"/>
            <a:ext cx="3434751" cy="2385183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A6F2538D-02B1-4FA7-B5A9-9DC0456EF7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63397" y="4606506"/>
            <a:ext cx="3979473" cy="216089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7C036C24-E16B-4D1A-8C06-0B432127C749}"/>
              </a:ext>
            </a:extLst>
          </p:cNvPr>
          <p:cNvSpPr txBox="1"/>
          <p:nvPr/>
        </p:nvSpPr>
        <p:spPr>
          <a:xfrm>
            <a:off x="1138687" y="264630"/>
            <a:ext cx="10351698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1400" dirty="0">
                <a:solidFill>
                  <a:srgbClr val="FF0000"/>
                </a:solidFill>
                <a:latin typeface="Merriweather" panose="00000500000000000000" pitchFamily="2" charset="-52"/>
              </a:rPr>
              <a:t>		</a:t>
            </a:r>
            <a:r>
              <a:rPr lang="ru-RU" sz="2400" dirty="0">
                <a:solidFill>
                  <a:srgbClr val="FF0000"/>
                </a:solidFill>
                <a:latin typeface="Merriweather" panose="00000500000000000000" pitchFamily="2" charset="-52"/>
              </a:rPr>
              <a:t>принципы осмотра труднодоступных мест</a:t>
            </a:r>
          </a:p>
          <a:p>
            <a:pPr algn="l"/>
            <a:endParaRPr lang="ru-RU" sz="1400" dirty="0">
              <a:solidFill>
                <a:srgbClr val="FF0000"/>
              </a:solidFill>
              <a:latin typeface="Merriweather" panose="00000500000000000000" pitchFamily="2" charset="-52"/>
            </a:endParaRPr>
          </a:p>
          <a:p>
            <a:pPr algn="l"/>
            <a:endParaRPr lang="ru-RU" sz="1400" dirty="0">
              <a:solidFill>
                <a:srgbClr val="FF0000"/>
              </a:solidFill>
              <a:latin typeface="Merriweather" panose="00000500000000000000" pitchFamily="2" charset="-52"/>
            </a:endParaRPr>
          </a:p>
          <a:p>
            <a:pPr algn="l"/>
            <a:r>
              <a:rPr lang="ru-RU" sz="1400" b="0" i="0" dirty="0">
                <a:solidFill>
                  <a:srgbClr val="333333"/>
                </a:solidFill>
                <a:effectLst/>
                <a:latin typeface="Merriweather" panose="00000500000000000000" pitchFamily="2" charset="-52"/>
              </a:rPr>
              <a:t>Для обследования труднодоступных мест объектов таможенного контроля необходимо применение таких технических средств таможенного контроля как: наборы досмотровых зеркал, наборы досмотровых щупов, специальные осветительные приборы - досмотровые фонари.</a:t>
            </a:r>
          </a:p>
          <a:p>
            <a:pPr algn="l"/>
            <a:r>
              <a:rPr lang="ru-RU" sz="1400" b="0" i="0" dirty="0">
                <a:solidFill>
                  <a:srgbClr val="333333"/>
                </a:solidFill>
                <a:effectLst/>
                <a:latin typeface="Merriweather" panose="00000500000000000000" pitchFamily="2" charset="-52"/>
              </a:rPr>
              <a:t>Наборы содержат удлинительные штанги, на которых с помощью подвижных шарнирных соединений крепятся сменные досмотровые зеркала. Досмотровые зеркала, входящие в разные комплекты, имеют, как правило, круглую форму и размеры от 20 до 80мм в диаметре, а также прямоугольную форму с размерами в пределах 80х50мм или 100х60мм.</a:t>
            </a:r>
          </a:p>
          <a:p>
            <a:pPr algn="l"/>
            <a:r>
              <a:rPr lang="ru-RU" sz="1400" b="0" i="0" dirty="0">
                <a:solidFill>
                  <a:srgbClr val="333333"/>
                </a:solidFill>
                <a:effectLst/>
                <a:latin typeface="Merriweather" panose="00000500000000000000" pitchFamily="2" charset="-52"/>
              </a:rPr>
              <a:t>В случаях обнаружения посторонних вложений для их изъятия на тех же удлинительных штангах вместо зеркал устанавливаются специальные крючки и магниты.</a:t>
            </a:r>
          </a:p>
          <a:p>
            <a:pPr algn="l"/>
            <a:r>
              <a:rPr lang="ru-RU" sz="1400" b="0" i="0" dirty="0">
                <a:solidFill>
                  <a:srgbClr val="333333"/>
                </a:solidFill>
                <a:effectLst/>
                <a:latin typeface="Merriweather" panose="00000500000000000000" pitchFamily="2" charset="-52"/>
              </a:rPr>
              <a:t>Для осмотра днищ автомашин и особенно туристских автобусов применяется модель передвижного (на колесиках) досмотрового зеркала среднего размера с подсветкой зоны небольшими прожекторными лампами и длинной рукояткой с кнопками управления и питания ламп.</a:t>
            </a:r>
          </a:p>
          <a:p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961609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8588C69-C97A-4683-8440-153F66460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				итоги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348B6ED-8158-4E69-A468-6C54E935C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Circe Rounded"/>
              </a:rPr>
              <a:t>Досмотровые зеркала являются незаменимой основой любого комплекта инспекционных средств визуального осмотра. Их широко применяют при технических осмотрах различного транспорта, труднодоступных объектов жилищной инфраструктуры и объектов коммунального хозяйства (например, колодцев, лифтового оборудования, коллекторов). Они активно используются таможенными службами при проверке пассажирских и грузовых потоков, а также службами, подведомственными МЧС, при устранении последствий чрезвычайных ситуаций (поисков пропавших в завалах и труднодоступных местах). Досмотровые зеркала являются единственным средством визуального осмотра при условиях, когда электронные и рентгеновские устройства запрещены к применению, либо не смогут исправно функционировать.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65398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67EBDD0-DC80-426C-94E3-B3795CB36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508FB78-D10E-43A3-8AED-76CA475BA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914400" lvl="2" indent="0">
              <a:buNone/>
            </a:pPr>
            <a:r>
              <a:rPr lang="ru-RU" dirty="0"/>
              <a:t>		</a:t>
            </a:r>
            <a:r>
              <a:rPr lang="ru-RU" sz="4400" dirty="0"/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20753958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548</Words>
  <Application>Microsoft Office PowerPoint</Application>
  <PresentationFormat>Произвольный</PresentationFormat>
  <Paragraphs>40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Досмотровые зеркала </vt:lpstr>
      <vt:lpstr>Досмотровые зеркала</vt:lpstr>
      <vt:lpstr>           </vt:lpstr>
      <vt:lpstr>Досмотровый комплект зеркал ʼʼПоиск-2ʼʼ Подготовка комплекта к работе выполняется следующим образом </vt:lpstr>
      <vt:lpstr>  </vt:lpstr>
      <vt:lpstr>    итоги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Досмотровые зеркала</dc:title>
  <dc:creator>Max Art</dc:creator>
  <cp:lastModifiedBy>Ника</cp:lastModifiedBy>
  <cp:revision>1</cp:revision>
  <dcterms:created xsi:type="dcterms:W3CDTF">2021-10-08T19:57:32Z</dcterms:created>
  <dcterms:modified xsi:type="dcterms:W3CDTF">2021-11-02T08:11:12Z</dcterms:modified>
</cp:coreProperties>
</file>