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94620"/>
  </p:normalViewPr>
  <p:slideViewPr>
    <p:cSldViewPr snapToGrid="0" snapToObjects="1">
      <p:cViewPr varScale="1">
        <p:scale>
          <a:sx n="87" d="100"/>
          <a:sy n="87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2CAEF-ACA9-CD49-97D6-4EB8F7EE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A52740-F3CF-1B47-A61D-DCE7C05E3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81395-8802-B942-84B7-77BF0E49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08865-D886-194B-92CC-52EC46CB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7EC57-80A0-634E-81E4-55845D9B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6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91628-DDB6-1B40-B57D-1DEE5971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290B3-DB26-7B4C-9BF6-FC5FAA847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6C643-948E-AB4F-9E21-EB8AD09C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1FFD-71E1-C843-A427-6CD7CF7F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54AF13-CF80-E844-8B85-E230FE5C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6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6D13B-8601-5B4C-ACF1-F48503990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40925-78EE-2B44-8B3F-1D2DC3763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A89A4-9934-8B41-8FEF-315E9DB5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19527-D275-0E4F-B15D-A94F8741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A6A9D2-6188-7649-A89C-11CA7DA7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8922F-D7F0-9144-9897-2F202734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2354C-B460-3341-890B-2DEA82C2A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8E30D-70C3-C54A-B630-D7D7409B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9B85B-3B7F-B246-B7C3-B4B17794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299F1-9DFC-B544-BD18-459B7653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ACFE8-F2A9-EE40-864B-69832B88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7E615E-590F-EE41-ACFD-7C842B16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C23F4-9EFC-CF47-8943-46F797C1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87B488-E03A-9A47-901A-18D5DFFE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4A8F6-8B92-9345-98C3-34AB1F4D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6E02D-C259-FE4D-B7C8-072419C5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85A3F-75A8-2D48-9619-EE68C604C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0071B2-B223-8444-B935-69C368FE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465E56-EE76-9744-9F6F-11675291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54C67-266C-B345-A34E-A448BD07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C3C11-2C5F-1C4A-BA77-F799597F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8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A8E20-EF2B-A345-A3BC-6C876191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62CC6F-2331-EA45-92AD-AE5CCAD5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0C2DA-7E0C-6847-85F7-68CB170BC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9468B0-9279-654F-95BF-E0CE9B5F5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0AF65B-5113-1349-8A6D-DCA0AA8C8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5BFDE2-8403-714B-BDA6-C30A6C1E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F23B30-911D-C94A-9625-5FD63D87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A7E556-74B0-684F-B00E-D7A4A7C3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5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5F528-AEBC-B14D-A76E-935B1DB0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6EDE2-6DA9-4440-B09C-460B4B25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62A264-0ABF-E84A-AB69-89D987CE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DE596A-E548-0B43-8613-CB5DF2AF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2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9BFA09-C751-104F-B845-69302705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5409B0-9CD2-DE46-8E08-3FE0FEEC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4D75BA-02D7-D74E-BBFE-8788A2D5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7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0AEC7-8475-EE4A-9712-447D41F1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EBFA15-7EDC-2F4E-9CCE-5FB4380C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7DD4B8-4F12-9F4C-B389-E5A022418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12F433-486A-CA41-9E18-B904796C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06F8A0-2381-8C41-9B61-A4E019CF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86738B-3298-DF40-9010-F7E3BE11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4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045AD-B7A4-9C4E-8ADA-F261AAC6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C6D5E0-09D2-4B49-A88E-4A76428BA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A6AF78-845F-DA48-88FE-2780EA891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671488-555D-954F-8652-D16FDC79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C9262E-8090-E14F-BFD6-EEF1B48A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D8E247-3447-8542-BCFF-8AD6D2D9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7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EC9E6-561E-2041-9595-FF5EA788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6DF850-F1F4-D040-88EE-4E46E48C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2724E-4EE3-0342-91F0-CD3EE8DD7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A37D-B339-E546-8602-9DACADC8D1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5BF83-5715-3F4A-A2CA-4389B8861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21ECE-81B0-2D4B-B6FE-029563BD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F6DB-B38A-914B-8D5A-9BEAC4F3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B8F100-17A6-1D4B-9357-BD5F8C49CD98}"/>
              </a:ext>
            </a:extLst>
          </p:cNvPr>
          <p:cNvSpPr txBox="1"/>
          <p:nvPr/>
        </p:nvSpPr>
        <p:spPr>
          <a:xfrm>
            <a:off x="792480" y="474345"/>
            <a:ext cx="1060704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Валютное регулирование</a:t>
            </a:r>
            <a:br>
              <a:rPr lang="ru-RU" dirty="0"/>
            </a:b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Валютное регулирование в широком смысле – это регламентация государством основных принципов организации национальной валютной системы и механизмов ее функционирования. Сущность валютного регулирования заключается в создании такой системы воздействия на конвертируемость национальной валюты, валютного курса, внутреннего валютного рынка и платёжного баланса, которая отвечала бы стратегическим задачам развития национальной экономики и вместе с тем отражала бы потребности текущего момента.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Содержание понятия «валютное регулирование» многообразно. Это по существу совокупность таких процессов, как: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деятельность государственных органов по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управлению обращением валюты;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контроль государства за валютными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операциями; 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воздействие на курс национальной валюты;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ограничение использования иностранной валюты;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совокупность законодательных, административных,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экономических и организационных мероприятий, 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определяющих порядок проведения операций с валютными 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ценностями.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8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38A818-ECF5-8243-AB6C-9CC91C2AAC44}"/>
              </a:ext>
            </a:extLst>
          </p:cNvPr>
          <p:cNvSpPr txBox="1"/>
          <p:nvPr/>
        </p:nvSpPr>
        <p:spPr>
          <a:xfrm>
            <a:off x="443345" y="960916"/>
            <a:ext cx="1130530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383838"/>
                </a:solidFill>
                <a:latin typeface="Open Sans" panose="020B0606030504020204" pitchFamily="34" charset="0"/>
              </a:rPr>
              <a:t>К резидентам РФ относятся</a:t>
            </a: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- Физические лица, имеющие постоянное место жительства в РФ, в том числе временно находящиеся за пределами РФ;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- Юридические лица, созданные в соответствии с законодательством РФ, с местонахождением в РФ;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- Предприятия и организации, не являющиеся юридическими лицами, созданные в соответствии с законодательством РФ, с местонахождением в РФ;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- Находящиеся за пределами РФ филиалы и представительства резидентов РФ.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sz="3200" b="1" dirty="0">
                <a:solidFill>
                  <a:srgbClr val="383838"/>
                </a:solidFill>
                <a:latin typeface="Open Sans" panose="020B0606030504020204" pitchFamily="34" charset="0"/>
              </a:rPr>
              <a:t>К нерезидентам РФ относятся</a:t>
            </a: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- Физические лица, имеющие постоянное место жительства за пределами РФ, в том числе временно находящиеся в РФ;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- Юридические лица, созданные в соответствии с законодательством иностранных государств, с местонахождением за пределами РФ;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- Предприятия и организации, не являющиеся юридическими лицами, созданные в соответствии с законодательством иностранных государств, с местонахождением за пределами РФ;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- Находящиеся в РФ филиалы и представительства нерезидентов РФ.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br>
              <a:rPr lang="ru-RU" b="0" i="0" u="none" strike="noStrike" dirty="0">
                <a:solidFill>
                  <a:srgbClr val="181818"/>
                </a:solidFill>
                <a:effectLst/>
                <a:latin typeface="Open Sans" panose="020B0606030504020204" pitchFamily="34" charset="0"/>
              </a:rPr>
            </a:br>
            <a:endParaRPr lang="ru-RU" b="0" i="0" u="none" strike="noStrike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8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30CFC6-86DC-5849-9F2F-0BBEA958D09C}"/>
              </a:ext>
            </a:extLst>
          </p:cNvPr>
          <p:cNvSpPr txBox="1"/>
          <p:nvPr/>
        </p:nvSpPr>
        <p:spPr>
          <a:xfrm>
            <a:off x="1841962" y="1198892"/>
            <a:ext cx="850807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Валютный контроль – это контроль за проведением валютных операций в целях их приведения в соответствие с нормами и требованиями, предъявляемыми действующим законодательством.</a:t>
            </a:r>
            <a:br>
              <a:rPr lang="ru-RU" dirty="0"/>
            </a:br>
            <a:r>
              <a:rPr lang="ru-RU" sz="3200" b="1" dirty="0">
                <a:solidFill>
                  <a:srgbClr val="383838"/>
                </a:solidFill>
                <a:latin typeface="Open Sans" panose="020B0606030504020204" pitchFamily="34" charset="0"/>
              </a:rPr>
              <a:t>Становление валютного контроля в России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Процесс перехода российского государства к рыночным отношениям в экономике обусловил необходимость интеграции страны в мировое экономическое хозяйство и, следовательно, послужил катализатором резкого усиления и развития внешнеторговых связей. Начиная с 1986 г. практически все субъекты хозяйственной деятельности получили право прямого выхода на внешние рынки и распоряжения заработанной иностранной валютой. При этом по мере развития совместного предпринимательства с участием иностранного капитала число участников внешнеэкономической деятельности (ВЭД) постоянно возрастало.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47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4B8C89-9C09-7347-82EA-C5B06D14411A}"/>
              </a:ext>
            </a:extLst>
          </p:cNvPr>
          <p:cNvSpPr txBox="1"/>
          <p:nvPr/>
        </p:nvSpPr>
        <p:spPr>
          <a:xfrm>
            <a:off x="914400" y="1099415"/>
            <a:ext cx="106070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 настоящее время можно говорить о том, что только США, Великобритания, Италия и Франция, а с недавнего времени и Япония практически не имеют валютных ограничений.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Эффективность и границы валютного контроля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Валютный контроль со своими положительными и отрицательными сторонами может по-разному влиять на экономику, а его применение может иметь больший или меньший эффект в виде различных количественных характеристик, являющихся показателями степени достижения цели.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Существует два подхода к оценке эффективности: затратный и результативный.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Затратный подход предполагает оценку эффективности через отношение достигнутого результата к средствам, затраченным на его достижение. В качестве результата здесь выступают объем предотвращенного нелегального вывоза и ввоза капитала, а формула коэффициента эффективности выглядит следующим образом:</a:t>
            </a:r>
            <a:br>
              <a:rPr lang="ru-RU" dirty="0"/>
            </a:b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Где </a:t>
            </a:r>
            <a:r>
              <a:rPr lang="ru-RU" b="0" i="0" u="none" strike="noStrike" dirty="0" err="1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Опнк</a:t>
            </a: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 – объем предотвращенного нелегального движения капитала;</a:t>
            </a:r>
            <a:br>
              <a:rPr lang="ru-RU" dirty="0"/>
            </a:br>
            <a:r>
              <a:rPr lang="ru-RU" b="0" i="0" u="none" strike="noStrike" dirty="0" err="1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Звк</a:t>
            </a: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 – затраты на осуществление валютного контроля.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54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A8AF37-1693-6B47-937E-A36CDCF3E611}"/>
              </a:ext>
            </a:extLst>
          </p:cNvPr>
          <p:cNvSpPr txBox="1"/>
          <p:nvPr/>
        </p:nvSpPr>
        <p:spPr>
          <a:xfrm>
            <a:off x="565264" y="889843"/>
            <a:ext cx="1130530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Чем выше объемы предотвращенного нелегального движения капитала и чем ниже затраты, тем выше эффективность.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Результативный подход предполагает оценку эффективности через отношение «достигнутого результата» к «поставленной цели». Применительно к валютному контролю это выражается следующим образом. Поставленная цель – предотвращение нелегального движения капитала. Формула имеет вид: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endParaRPr lang="ru-RU" dirty="0">
              <a:solidFill>
                <a:srgbClr val="383838"/>
              </a:solidFill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383838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383838"/>
              </a:solidFill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383838"/>
              </a:solidFill>
              <a:effectLst/>
              <a:latin typeface="Open Sans" panose="020B0606030504020204" pitchFamily="34" charset="0"/>
            </a:endParaRPr>
          </a:p>
          <a:p>
            <a:pPr algn="l"/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Любые меры контроля, в том числе и валютного, имеют свой предел. Выигрыш от валютного контроля государство получает, во-первых, за счет ограничения сроков платежей по текущим операциям и, во-вторых, за счет сокращения объема вывоза капитала, т.е. уменьшения зарубежных инвестиций и увеличения объема привлеченных капиталовложений.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endParaRPr lang="ru-RU" b="0" i="0" u="none" strike="noStrike" dirty="0">
              <a:solidFill>
                <a:srgbClr val="383838"/>
              </a:solidFill>
              <a:effectLst/>
              <a:latin typeface="Open Sans" panose="020B0606030504020204" pitchFamily="34" charset="0"/>
            </a:endParaRPr>
          </a:p>
          <a:p>
            <a:pPr algn="l"/>
            <a:br>
              <a:rPr lang="ru-RU" b="0" i="0" u="none" strike="noStrike" dirty="0">
                <a:solidFill>
                  <a:srgbClr val="181818"/>
                </a:solidFill>
                <a:effectLst/>
                <a:latin typeface="Open Sans" panose="020B0606030504020204" pitchFamily="34" charset="0"/>
              </a:rPr>
            </a:br>
            <a:endParaRPr lang="ru-RU" b="0" i="0" u="none" strike="noStrike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642A5A-B2DB-4C4B-AAFF-90F9C6BD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1" y="2538037"/>
            <a:ext cx="6688282" cy="22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36161-B498-444C-B003-74128A280CB5}"/>
              </a:ext>
            </a:extLst>
          </p:cNvPr>
          <p:cNvSpPr txBox="1"/>
          <p:nvPr/>
        </p:nvSpPr>
        <p:spPr>
          <a:xfrm>
            <a:off x="598516" y="1309498"/>
            <a:ext cx="1113905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Организация валютного контроля в РФ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Основными направлениями валютного контроля в России являются: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Определение соответствия проводимых валютных операций действующему законодательству и наличия необходимых для них лицензий и разрешений;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Проверка выполнения резидентами обязательств в иностранной валюте перед государством, а также обязательств по продаже иностранной валюты на внутреннем валютном рынке РФ;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Проверка обоснованности платежей в иностранной валюте;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Проверка полноты и объективности учета и отчетности по валютным операциям.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3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A280D-22EA-7943-875F-B2FF448CBA91}"/>
              </a:ext>
            </a:extLst>
          </p:cNvPr>
          <p:cNvSpPr txBox="1"/>
          <p:nvPr/>
        </p:nvSpPr>
        <p:spPr>
          <a:xfrm>
            <a:off x="548641" y="1028343"/>
            <a:ext cx="1145493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Функции органов валютного контроля в РФ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Основным органом валютного регулирования и валютного контроля в РФ является Банк России. В его компетенцию входит: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Определение сферы и порядка обращения в РФ иностранной валюты и ценных бумаг в иностранной валюте;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Издание нормативных актов, обязательных к исполнению в РФ резидентами и нерезидентами;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Установление правил проведения резидентами и нерезидентами в РФ операций с иностранной валютой ценными бумагами в иностранной валюте;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Подготовка и публикация статистики валютных операций РФ по принятым международным стандартам.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Главные территориальные управления Банка России: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Дают заключения по запросам уполномоченных банков;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Запрашивают разъяснения Банка России по спорным либо неурегулированным вопросам;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Анализируют поступающие в их адрес предложения по совершенствованию валютного законодательства РФ по вопросам, относящимся к компетенции Банка России;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Направляют соответствующие предложения от своего имени в Банк России.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48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921E79-2B3B-584F-8014-566125E337E2}"/>
              </a:ext>
            </a:extLst>
          </p:cNvPr>
          <p:cNvSpPr txBox="1"/>
          <p:nvPr/>
        </p:nvSpPr>
        <p:spPr>
          <a:xfrm>
            <a:off x="498763" y="822554"/>
            <a:ext cx="114549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Функции Правительства РФ по валютному контролю выполняют в основном ГТК России, Минфин России и Министерство экономического развития и торговли России.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Минфину и Министерству по экономическому развитию и торговле России переданы следующие функции Федеральной Службы РФ по валютному и экспортному контролю: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Проведение единой общегосударственной политики в области организации контроля и надзора за соблюдением законодательства РФ в сфере валютных, экспортных и иных внешнеэкономических операций;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Осуществление межотраслевой координации;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Обеспечение контроля и надзора за соблюдением законодательства РФ министерствами, ведомствами, предприятиями и организациями, участвующими в регулировании и осуществлении экспортно-импортных и иных внешнеэкономических операций.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 валютном контроле участвуют и другие федеральные органы исполнительной власти; так, Федеральная служба безопасности РФ, министерство внутренних дел РФ, Служба внешней разведки РФ и Министерство обороны РФ информируют Правительство РФ о ставших им известными фактах нарушения резидентами и нерезидентами валютного и таможенного законодательства и иных нормативных актов, касающихся осуществления валютных и других операций.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6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177CA5-43BE-A64F-8BDE-6EA8C6DF9C46}"/>
              </a:ext>
            </a:extLst>
          </p:cNvPr>
          <p:cNvSpPr txBox="1"/>
          <p:nvPr/>
        </p:nvSpPr>
        <p:spPr>
          <a:xfrm>
            <a:off x="293716" y="335845"/>
            <a:ext cx="11604567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83838"/>
                </a:solidFill>
                <a:latin typeface="Open Sans" panose="020B0606030504020204" pitchFamily="34" charset="0"/>
              </a:rPr>
              <a:t>Функции государства в сфере валютного регулирования</a:t>
            </a: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, как правило, включают в себя:  </a:t>
            </a:r>
            <a:br>
              <a:rPr lang="ru-RU" dirty="0"/>
            </a:b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накапливание статистических данных об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экспорте из страны и импорте в страну;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регулирование вывоза из страны стратегического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сырья;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регламентирование ввоза или вывоза национальной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валюты из страны, куплю-продажу ценных бумаг;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покупка резидентами и нерезидентами недвижимости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на территории страны или за её пределами;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определение курса валюты данной страны по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отношению к прочим валютам;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регулирование порядка проведения операций с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резидентами и нерезидентами;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регламентирование порядка репатриации прибыли,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полученной от проведения экспортных операций. 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Валютное регулирование формируется и во многом определяет проводимой государством валютной политикой.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Валютная политика – совокупность государственных мер в области внешнеэкономических связей, направленных на достижение стратегических задач и текущих целей страны, поддержание внутреннего и внешнего равновесия.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88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28618-80DF-B241-A68C-19E67DD5DCEA}"/>
              </a:ext>
            </a:extLst>
          </p:cNvPr>
          <p:cNvSpPr txBox="1"/>
          <p:nvPr/>
        </p:nvSpPr>
        <p:spPr>
          <a:xfrm>
            <a:off x="376843" y="827912"/>
            <a:ext cx="1143831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Валютное регулирование может быть: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Прямым и косвенным.</a:t>
            </a:r>
            <a:br>
              <a:rPr lang="ru-RU" dirty="0"/>
            </a:br>
            <a:r>
              <a:rPr lang="ru-RU" sz="3200" b="1" dirty="0">
                <a:solidFill>
                  <a:srgbClr val="383838"/>
                </a:solidFill>
                <a:latin typeface="Open Sans" panose="020B0606030504020204" pitchFamily="34" charset="0"/>
              </a:rPr>
              <a:t>Прямое валютное регулирование </a:t>
            </a: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– совокупность законодательных и административных действий власти, определяющих порядок проведения операций с валютными ценностями.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Косвенное валютное регулирование – совокупность экономических методов воздействия на участников внешнеэкономических связей путем создания у них экономической заинтересованности в осуществлении определенных валютных операций. Преобладание того или иного метода валютного регулирования, определяет его характер;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Либеральным или ограничительным.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Либеральное валютное регулирование направлено на текущую конъюнктуру валютного рынка, оно не затрагивает структурных основ валютной системы и валютного курса.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Ограничительное валютное регулирование целенаправленно воздействует на формирование валютного курса и платёжного баланса. Его законченной формой выступают валютные ограничения, т.е. законодательное или административное запрещение, </a:t>
            </a:r>
            <a:r>
              <a:rPr lang="ru-RU" b="0" i="0" u="none" strike="noStrike" dirty="0" err="1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лимитирование</a:t>
            </a: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 и регламентирование операций резидентов и нерезидентов с валютой и другими валютными ценностями.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92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376D15-5402-5549-ABF1-C99EA5F3052F}"/>
              </a:ext>
            </a:extLst>
          </p:cNvPr>
          <p:cNvSpPr txBox="1"/>
          <p:nvPr/>
        </p:nvSpPr>
        <p:spPr>
          <a:xfrm>
            <a:off x="532015" y="700680"/>
            <a:ext cx="1142168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83838"/>
                </a:solidFill>
                <a:latin typeface="Open Sans" panose="020B0606030504020204" pitchFamily="34" charset="0"/>
              </a:rPr>
              <a:t>Формы валютных ограничений </a:t>
            </a: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разнообразны: ограничение или запрет на экспорт капитала, блокирование счетов нерезидентов, множественность валютных курсов и т.д.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Валютное регулирование осуществляется государством посредством использования определенных инструментов, которые представляют собой конкретные организационные и экономические меры, с помощью которых государство воздействует на соотношение спроса и предложения на иностранную валюту внутри страны и на состояние её платежного баланса. Содержание инструментов и механизм их использования формируются под определённым воздействием реальной макроэкономической ситуации, целей микроэкономической политики и действующего в стране законодательства. Так, к инструментам валютного регулирования относятся применяемые правительством квоты, устанавливаемые лимиты, вводимые штрафные санкции, валютные интервенции и т.д.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Валютное регулирование осуществляется посредством механизма валютного контроля. Валютный контроль – это система мер по обеспечению исполнения законов, норм и правил проведения валютных операций, установленных государством. По существу, валютный контроль обеспечивает эффективность валютного регулирования и поэтому является его составной частью. Взаимодействие и взаимосвязи инструментов и методов валютного регулирования и валютного контроля представлены на рис.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88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A9BE77-1D34-284C-9283-7402F96D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93" y="116378"/>
            <a:ext cx="8240813" cy="66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6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BCB15C-F0A0-A84A-9C6C-7E1D2088531A}"/>
              </a:ext>
            </a:extLst>
          </p:cNvPr>
          <p:cNvSpPr txBox="1"/>
          <p:nvPr/>
        </p:nvSpPr>
        <p:spPr>
          <a:xfrm>
            <a:off x="1849582" y="2500622"/>
            <a:ext cx="9040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Для осуществления валютного контроля внешнеэкономической деятельности создается специальный механизм, который включает специальные инструменты осуществления контроля, фирмы, методы и инструменты его повеления. В России этот механизм имеет следующую структуру. Рис.2.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67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6EBC0-4D80-E543-9991-AFD2BD7F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03" y="0"/>
            <a:ext cx="9660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8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B79282-A4F6-2E4F-BFA1-E65525253E90}"/>
              </a:ext>
            </a:extLst>
          </p:cNvPr>
          <p:cNvSpPr txBox="1"/>
          <p:nvPr/>
        </p:nvSpPr>
        <p:spPr>
          <a:xfrm>
            <a:off x="326967" y="1028343"/>
            <a:ext cx="1153806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Валютное регулирование существует во всех странах. В России оно осуществляется в соответствии с Законом РФ от 9 октября 1992 г. № 3615-1 «О валютном регулировании и валютном контроле р РФ», который определяет: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принципы проведения валютных операции в РФ;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полномочия и функции органов и агентов валютного регулирования и валютного контроля;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права и обязанности юридических и физических лиц в отношении владения, пользования и распоряжения валютными ценностями;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* меру ответственности за нарушение валютного законодательства.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Действие Закона – юридическая основа создания национальной валютной системы РФ.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Основной элемент национальной валютной системы – национальная валюта. Закон дает четкое определение самого понятия «национальная российская валюта». Так, к «валюте Российской Федерации» относятся: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_ находящиеся в обращении, а также изъятые или изымаемые из обращения, но подлежащие обмену рубли в виде банковских билетов (банкнот) ЦБ РФ и монеты;</a:t>
            </a:r>
            <a:b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</a:br>
            <a:endParaRPr lang="ru-RU" b="0" i="0" u="none" strike="noStrike" dirty="0">
              <a:solidFill>
                <a:srgbClr val="383838"/>
              </a:solidFill>
              <a:effectLst/>
              <a:latin typeface="Open Sans" panose="020B0606030504020204" pitchFamily="34" charset="0"/>
            </a:endParaRPr>
          </a:p>
          <a:p>
            <a:pPr algn="l"/>
            <a:br>
              <a:rPr lang="ru-RU" b="0" i="0" u="none" strike="noStrike" dirty="0">
                <a:solidFill>
                  <a:srgbClr val="181818"/>
                </a:solidFill>
                <a:effectLst/>
                <a:latin typeface="Open Sans" panose="020B0606030504020204" pitchFamily="34" charset="0"/>
              </a:rPr>
            </a:br>
            <a:endParaRPr lang="ru-RU" b="0" i="0" u="none" strike="noStrike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2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0CF756-030D-E640-9A59-2A37DA008081}"/>
              </a:ext>
            </a:extLst>
          </p:cNvPr>
          <p:cNvSpPr txBox="1"/>
          <p:nvPr/>
        </p:nvSpPr>
        <p:spPr>
          <a:xfrm>
            <a:off x="609600" y="1016117"/>
            <a:ext cx="10972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_ средства в рублях на счетах в банках и иных кредитных учреждениях в РФ;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_ средства в рублях на счетах в банках и иных кредитных учреждениях за пределами РФ (на основании межправительственных соглашений об использовании валюты РФ на территории данного государства);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_ платежные документы(чеки, векселя, аккредитивы и др.), фондовые ценности (акции, облигации), другие долговые обязательства, выраженные в рублях.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Поскольку внешнеэкономические связи предполагают обмен национальной валюты на иностранную.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« Иностранная валюта» - это денежные знаки в виде банкнот, казначейских билетов, монет, находящиеся в обращении и являющиеся законным платежным средством в соответствующем государстве, а также средства на счетах в денежных единицах иностранных государств.</a:t>
            </a:r>
            <a:br>
              <a:rPr lang="ru-RU" dirty="0"/>
            </a:br>
            <a:r>
              <a:rPr lang="ru-RU" b="0" i="0" u="none" strike="noStrike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«Валютные операции» определены как операции, которые связаны с переходом права собственности и иных прав на валютные ценности, в том числе использование в качестве средства платежа ценных бумаг в иностранной валюте; ввоз и пересылка в РФ и из РФ валютных ценностей, международные денежные переводы, а также операции, в которых участвуют нерезиденты РФ.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76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0"/>
    </mc:Choice>
    <mc:Fallback>
      <p:transition spd="slow" advTm="150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1906</Words>
  <Application>Microsoft Macintosh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5</cp:revision>
  <dcterms:created xsi:type="dcterms:W3CDTF">2022-01-10T16:56:20Z</dcterms:created>
  <dcterms:modified xsi:type="dcterms:W3CDTF">2022-01-17T07:02:07Z</dcterms:modified>
</cp:coreProperties>
</file>