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C0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30" d="100"/>
          <a:sy n="130" d="100"/>
        </p:scale>
        <p:origin x="-990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7A25B-1BC2-4344-9142-51CC5A30EE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914C77-E097-4A78-BE4C-CDA6A12D16F2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По характеру поставки </a:t>
          </a:r>
          <a:endParaRPr lang="ru-RU" dirty="0">
            <a:latin typeface="Cambria" pitchFamily="18" charset="0"/>
          </a:endParaRPr>
        </a:p>
      </dgm:t>
    </dgm:pt>
    <dgm:pt modelId="{C728369C-6917-4B2D-8312-DD2B710C59C3}" type="parTrans" cxnId="{CD2CF90A-DA8B-4050-BCB2-FC6567C48353}">
      <dgm:prSet/>
      <dgm:spPr/>
      <dgm:t>
        <a:bodyPr/>
        <a:lstStyle/>
        <a:p>
          <a:endParaRPr lang="ru-RU"/>
        </a:p>
      </dgm:t>
    </dgm:pt>
    <dgm:pt modelId="{0B6D3EDB-BA01-43E6-9D9D-09F6C122AC18}" type="sibTrans" cxnId="{CD2CF90A-DA8B-4050-BCB2-FC6567C48353}">
      <dgm:prSet/>
      <dgm:spPr/>
      <dgm:t>
        <a:bodyPr/>
        <a:lstStyle/>
        <a:p>
          <a:endParaRPr lang="ru-RU"/>
        </a:p>
      </dgm:t>
    </dgm:pt>
    <dgm:pt modelId="{2F8AE2BF-6D22-4019-B4A6-A69533461526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Долгосрочный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AEEC2AAE-FA46-46A3-8286-1A92645ED653}" type="parTrans" cxnId="{183FC9F8-14B7-4034-8916-FB6E2ED649F8}">
      <dgm:prSet/>
      <dgm:spPr/>
      <dgm:t>
        <a:bodyPr/>
        <a:lstStyle/>
        <a:p>
          <a:endParaRPr lang="ru-RU"/>
        </a:p>
      </dgm:t>
    </dgm:pt>
    <dgm:pt modelId="{E45346C9-7F4A-456C-844A-27F29786077A}" type="sibTrans" cxnId="{183FC9F8-14B7-4034-8916-FB6E2ED649F8}">
      <dgm:prSet/>
      <dgm:spPr/>
      <dgm:t>
        <a:bodyPr/>
        <a:lstStyle/>
        <a:p>
          <a:endParaRPr lang="ru-RU"/>
        </a:p>
      </dgm:t>
    </dgm:pt>
    <dgm:pt modelId="{E8A49F5D-E39B-4559-AC70-2BC2FBD129D6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Периодический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4650FB69-642A-49BC-97E9-2E2233D52650}" type="parTrans" cxnId="{C1A960BC-4F72-4B35-8F08-9F3FE50B42C1}">
      <dgm:prSet/>
      <dgm:spPr/>
      <dgm:t>
        <a:bodyPr/>
        <a:lstStyle/>
        <a:p>
          <a:endParaRPr lang="ru-RU"/>
        </a:p>
      </dgm:t>
    </dgm:pt>
    <dgm:pt modelId="{4BB79878-9AEF-49BA-BBFF-B203C2E55A5F}" type="sibTrans" cxnId="{C1A960BC-4F72-4B35-8F08-9F3FE50B42C1}">
      <dgm:prSet/>
      <dgm:spPr/>
      <dgm:t>
        <a:bodyPr/>
        <a:lstStyle/>
        <a:p>
          <a:endParaRPr lang="ru-RU"/>
        </a:p>
      </dgm:t>
    </dgm:pt>
    <dgm:pt modelId="{B92B9153-4EAB-4227-AC11-71B9979B2BB8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По объекту сделки </a:t>
          </a:r>
          <a:endParaRPr lang="ru-RU" dirty="0">
            <a:latin typeface="Cambria" pitchFamily="18" charset="0"/>
          </a:endParaRPr>
        </a:p>
      </dgm:t>
    </dgm:pt>
    <dgm:pt modelId="{142E94E2-F639-412F-9A42-98D9209CA301}" type="parTrans" cxnId="{B8D34699-3AD1-42BF-90DB-D664904D3ED8}">
      <dgm:prSet/>
      <dgm:spPr/>
      <dgm:t>
        <a:bodyPr/>
        <a:lstStyle/>
        <a:p>
          <a:endParaRPr lang="ru-RU"/>
        </a:p>
      </dgm:t>
    </dgm:pt>
    <dgm:pt modelId="{E55BB122-2ED2-4006-A39E-30EEABEA390C}" type="sibTrans" cxnId="{B8D34699-3AD1-42BF-90DB-D664904D3ED8}">
      <dgm:prSet/>
      <dgm:spPr/>
      <dgm:t>
        <a:bodyPr/>
        <a:lstStyle/>
        <a:p>
          <a:endParaRPr lang="ru-RU"/>
        </a:p>
      </dgm:t>
    </dgm:pt>
    <dgm:pt modelId="{65A51C0D-E6BC-4902-AC04-E2853B21E630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err="1" smtClean="0">
              <a:solidFill>
                <a:schemeClr val="bg1"/>
              </a:solidFill>
              <a:latin typeface="Cambria" pitchFamily="18" charset="0"/>
            </a:rPr>
            <a:t>Купли-продажа</a:t>
          </a:r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 услуг 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C1B2F53C-4EBE-4414-9E71-B4404C0802D7}" type="parTrans" cxnId="{8EE23C22-124F-43B6-83BE-A59FD2FD94C7}">
      <dgm:prSet/>
      <dgm:spPr/>
      <dgm:t>
        <a:bodyPr/>
        <a:lstStyle/>
        <a:p>
          <a:endParaRPr lang="ru-RU"/>
        </a:p>
      </dgm:t>
    </dgm:pt>
    <dgm:pt modelId="{AAFD504D-23C7-4A8C-A8CE-1F750B3C2F6F}" type="sibTrans" cxnId="{8EE23C22-124F-43B6-83BE-A59FD2FD94C7}">
      <dgm:prSet/>
      <dgm:spPr/>
      <dgm:t>
        <a:bodyPr/>
        <a:lstStyle/>
        <a:p>
          <a:endParaRPr lang="ru-RU"/>
        </a:p>
      </dgm:t>
    </dgm:pt>
    <dgm:pt modelId="{4018278B-E4F3-4831-AE05-57978DDB069C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err="1" smtClean="0">
              <a:solidFill>
                <a:schemeClr val="bg1"/>
              </a:solidFill>
              <a:latin typeface="Cambria" pitchFamily="18" charset="0"/>
            </a:rPr>
            <a:t>Купли-продажа</a:t>
          </a:r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 товаров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DBD6A40B-FD38-40D4-AEC7-AFC82D498042}" type="parTrans" cxnId="{D3B386D9-3E82-4899-9133-9865C7FCFE0A}">
      <dgm:prSet/>
      <dgm:spPr/>
      <dgm:t>
        <a:bodyPr/>
        <a:lstStyle/>
        <a:p>
          <a:endParaRPr lang="ru-RU"/>
        </a:p>
      </dgm:t>
    </dgm:pt>
    <dgm:pt modelId="{70BC203F-F1F1-425D-A8DA-221AC71C795A}" type="sibTrans" cxnId="{D3B386D9-3E82-4899-9133-9865C7FCFE0A}">
      <dgm:prSet/>
      <dgm:spPr/>
      <dgm:t>
        <a:bodyPr/>
        <a:lstStyle/>
        <a:p>
          <a:endParaRPr lang="ru-RU"/>
        </a:p>
      </dgm:t>
    </dgm:pt>
    <dgm:pt modelId="{B5D81FC9-1BD3-408E-B3D3-6D9B78B8CBDA}">
      <dgm:prSet phldrT="[Текст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По форме оплаты </a:t>
          </a:r>
          <a:endParaRPr lang="ru-RU" dirty="0">
            <a:latin typeface="Cambria" pitchFamily="18" charset="0"/>
          </a:endParaRPr>
        </a:p>
      </dgm:t>
    </dgm:pt>
    <dgm:pt modelId="{594DAD08-C249-4AFB-9721-F6712A241214}" type="parTrans" cxnId="{BE064858-7C21-4C01-BC3E-3B8708EB26EB}">
      <dgm:prSet/>
      <dgm:spPr/>
      <dgm:t>
        <a:bodyPr/>
        <a:lstStyle/>
        <a:p>
          <a:endParaRPr lang="ru-RU"/>
        </a:p>
      </dgm:t>
    </dgm:pt>
    <dgm:pt modelId="{12DEA528-E3F3-447A-9925-C13FBBB5FEBC}" type="sibTrans" cxnId="{BE064858-7C21-4C01-BC3E-3B8708EB26EB}">
      <dgm:prSet/>
      <dgm:spPr/>
      <dgm:t>
        <a:bodyPr/>
        <a:lstStyle/>
        <a:p>
          <a:endParaRPr lang="ru-RU"/>
        </a:p>
      </dgm:t>
    </dgm:pt>
    <dgm:pt modelId="{27454960-9485-4FDB-84D3-73B17DEB2FB4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С формой товарной оплаты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53E31E61-DA2B-494A-9D97-F5E104977B63}" type="parTrans" cxnId="{86F5F72C-FA2C-45E5-855F-066FD10839DA}">
      <dgm:prSet/>
      <dgm:spPr/>
      <dgm:t>
        <a:bodyPr/>
        <a:lstStyle/>
        <a:p>
          <a:endParaRPr lang="ru-RU"/>
        </a:p>
      </dgm:t>
    </dgm:pt>
    <dgm:pt modelId="{46A1D6AF-C46E-425C-A190-9C1B7723FE22}" type="sibTrans" cxnId="{86F5F72C-FA2C-45E5-855F-066FD10839DA}">
      <dgm:prSet/>
      <dgm:spPr/>
      <dgm:t>
        <a:bodyPr/>
        <a:lstStyle/>
        <a:p>
          <a:endParaRPr lang="ru-RU"/>
        </a:p>
      </dgm:t>
    </dgm:pt>
    <dgm:pt modelId="{EC9B073E-6869-4E67-8E88-C4EFE2C32368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С формой денежной оплаты 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DE9C5806-51F1-4C4F-9D7B-46797E2FFFE6}" type="parTrans" cxnId="{F1AB06F8-5806-4BF9-9A73-2A7D9E172E44}">
      <dgm:prSet/>
      <dgm:spPr/>
      <dgm:t>
        <a:bodyPr/>
        <a:lstStyle/>
        <a:p>
          <a:endParaRPr lang="ru-RU"/>
        </a:p>
      </dgm:t>
    </dgm:pt>
    <dgm:pt modelId="{56F60952-92CD-46EB-8BD0-2526ADE5B25F}" type="sibTrans" cxnId="{F1AB06F8-5806-4BF9-9A73-2A7D9E172E44}">
      <dgm:prSet/>
      <dgm:spPr/>
      <dgm:t>
        <a:bodyPr/>
        <a:lstStyle/>
        <a:p>
          <a:endParaRPr lang="ru-RU"/>
        </a:p>
      </dgm:t>
    </dgm:pt>
    <dgm:pt modelId="{45F69A0E-A4CA-4C95-880C-5E3CCD382093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Разовый 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15B7F1EB-F3A9-48A5-9815-8CE066A74F57}" type="parTrans" cxnId="{54CBF2BA-9847-465A-B41A-B334C561C2A7}">
      <dgm:prSet/>
      <dgm:spPr/>
      <dgm:t>
        <a:bodyPr/>
        <a:lstStyle/>
        <a:p>
          <a:endParaRPr lang="ru-RU"/>
        </a:p>
      </dgm:t>
    </dgm:pt>
    <dgm:pt modelId="{5C6247EC-D272-4EA0-A7DA-965F9605E228}" type="sibTrans" cxnId="{54CBF2BA-9847-465A-B41A-B334C561C2A7}">
      <dgm:prSet/>
      <dgm:spPr/>
      <dgm:t>
        <a:bodyPr/>
        <a:lstStyle/>
        <a:p>
          <a:endParaRPr lang="ru-RU"/>
        </a:p>
      </dgm:t>
    </dgm:pt>
    <dgm:pt modelId="{31AF7111-D216-4690-AE36-4ED73EFAA3D7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err="1" smtClean="0">
              <a:solidFill>
                <a:schemeClr val="bg1"/>
              </a:solidFill>
              <a:latin typeface="Cambria" pitchFamily="18" charset="0"/>
            </a:rPr>
            <a:t>Купли-продажа</a:t>
          </a:r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 результатов творческой работы 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4345C93E-0C74-4AAE-B72B-E2FD2BB1D7DD}" type="parTrans" cxnId="{7478B4B0-068E-498C-A7EE-F029F430527C}">
      <dgm:prSet/>
      <dgm:spPr/>
      <dgm:t>
        <a:bodyPr/>
        <a:lstStyle/>
        <a:p>
          <a:endParaRPr lang="ru-RU"/>
        </a:p>
      </dgm:t>
    </dgm:pt>
    <dgm:pt modelId="{EC176A46-8DE7-41C2-ACCB-794286328DD6}" type="sibTrans" cxnId="{7478B4B0-068E-498C-A7EE-F029F430527C}">
      <dgm:prSet/>
      <dgm:spPr/>
      <dgm:t>
        <a:bodyPr/>
        <a:lstStyle/>
        <a:p>
          <a:endParaRPr lang="ru-RU"/>
        </a:p>
      </dgm:t>
    </dgm:pt>
    <dgm:pt modelId="{7280AF64-2FEC-4A53-9D53-62018B9E0911}">
      <dgm:prSet phldrT="[Текст]"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Со смешанной формой оплаты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C714DDE6-B700-4A05-922C-1A186671A6A8}" type="parTrans" cxnId="{C475ADC3-E2A3-4646-BECD-4EC4379EEAC7}">
      <dgm:prSet/>
      <dgm:spPr/>
      <dgm:t>
        <a:bodyPr/>
        <a:lstStyle/>
        <a:p>
          <a:endParaRPr lang="ru-RU"/>
        </a:p>
      </dgm:t>
    </dgm:pt>
    <dgm:pt modelId="{99045FC7-7E3C-47BD-AD96-199BDE3A8E94}" type="sibTrans" cxnId="{C475ADC3-E2A3-4646-BECD-4EC4379EEAC7}">
      <dgm:prSet/>
      <dgm:spPr/>
      <dgm:t>
        <a:bodyPr/>
        <a:lstStyle/>
        <a:p>
          <a:endParaRPr lang="ru-RU"/>
        </a:p>
      </dgm:t>
    </dgm:pt>
    <dgm:pt modelId="{12119AE9-6B3F-49A8-89D1-CB17B21DE72B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Cambria" pitchFamily="18" charset="0"/>
            </a:rPr>
            <a:t>По направлению сделки </a:t>
          </a:r>
          <a:endParaRPr lang="ru-RU" b="1" dirty="0">
            <a:latin typeface="Cambria" pitchFamily="18" charset="0"/>
          </a:endParaRPr>
        </a:p>
      </dgm:t>
    </dgm:pt>
    <dgm:pt modelId="{EF256D3D-8386-4C78-9FC6-F643A0C92F0F}" type="parTrans" cxnId="{B6EEF2D7-E755-4611-8713-11255ECE05FC}">
      <dgm:prSet/>
      <dgm:spPr/>
      <dgm:t>
        <a:bodyPr/>
        <a:lstStyle/>
        <a:p>
          <a:endParaRPr lang="ru-RU"/>
        </a:p>
      </dgm:t>
    </dgm:pt>
    <dgm:pt modelId="{99684FC1-ECA1-41B9-A2E8-99E4DA2C101A}" type="sibTrans" cxnId="{B6EEF2D7-E755-4611-8713-11255ECE05FC}">
      <dgm:prSet/>
      <dgm:spPr/>
      <dgm:t>
        <a:bodyPr/>
        <a:lstStyle/>
        <a:p>
          <a:endParaRPr lang="ru-RU"/>
        </a:p>
      </dgm:t>
    </dgm:pt>
    <dgm:pt modelId="{FF4029A7-A174-4607-BE76-CAE0DB7EE9A4}">
      <dgm:prSet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Экспортные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DEAF1A7E-7361-4057-92CF-EDF6FC25BCF0}" type="parTrans" cxnId="{00CEE1E8-DDD1-4ADF-ABF3-396B48138E52}">
      <dgm:prSet/>
      <dgm:spPr/>
      <dgm:t>
        <a:bodyPr/>
        <a:lstStyle/>
        <a:p>
          <a:endParaRPr lang="ru-RU"/>
        </a:p>
      </dgm:t>
    </dgm:pt>
    <dgm:pt modelId="{C5035ADA-1519-4650-AA77-18E4B0540F9C}" type="sibTrans" cxnId="{00CEE1E8-DDD1-4ADF-ABF3-396B48138E52}">
      <dgm:prSet/>
      <dgm:spPr/>
      <dgm:t>
        <a:bodyPr/>
        <a:lstStyle/>
        <a:p>
          <a:endParaRPr lang="ru-RU"/>
        </a:p>
      </dgm:t>
    </dgm:pt>
    <dgm:pt modelId="{898D75EB-414B-4C75-9CAD-37E5656EC3EE}">
      <dgm:prSet/>
      <dgm:spPr>
        <a:solidFill>
          <a:srgbClr val="FC0C0C">
            <a:alpha val="87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ambria" pitchFamily="18" charset="0"/>
            </a:rPr>
            <a:t>Импортные</a:t>
          </a:r>
          <a:endParaRPr lang="ru-RU" b="1" dirty="0">
            <a:solidFill>
              <a:schemeClr val="bg1"/>
            </a:solidFill>
            <a:latin typeface="Cambria" pitchFamily="18" charset="0"/>
          </a:endParaRPr>
        </a:p>
      </dgm:t>
    </dgm:pt>
    <dgm:pt modelId="{D57A43A2-F0A6-4D33-AAC1-548CF431BDA5}" type="parTrans" cxnId="{57FA3778-E87F-457D-9E0F-1B09ADCA2143}">
      <dgm:prSet/>
      <dgm:spPr/>
      <dgm:t>
        <a:bodyPr/>
        <a:lstStyle/>
        <a:p>
          <a:endParaRPr lang="ru-RU"/>
        </a:p>
      </dgm:t>
    </dgm:pt>
    <dgm:pt modelId="{637F1404-80BE-4846-B680-A3DB3C0A9BDA}" type="sibTrans" cxnId="{57FA3778-E87F-457D-9E0F-1B09ADCA2143}">
      <dgm:prSet/>
      <dgm:spPr/>
      <dgm:t>
        <a:bodyPr/>
        <a:lstStyle/>
        <a:p>
          <a:endParaRPr lang="ru-RU"/>
        </a:p>
      </dgm:t>
    </dgm:pt>
    <dgm:pt modelId="{11D997A6-95E1-46CE-90C5-BB59C2D3843B}" type="pres">
      <dgm:prSet presAssocID="{DD07A25B-1BC2-4344-9142-51CC5A30E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A79339-CB18-4F60-8606-BB6AC7F110A8}" type="pres">
      <dgm:prSet presAssocID="{F8914C77-E097-4A78-BE4C-CDA6A12D16F2}" presName="composite" presStyleCnt="0"/>
      <dgm:spPr/>
    </dgm:pt>
    <dgm:pt modelId="{441EF38E-1BB2-4280-B1AC-1F4D22CE059B}" type="pres">
      <dgm:prSet presAssocID="{F8914C77-E097-4A78-BE4C-CDA6A12D16F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B6D3A-4903-4F2C-A314-FFE039B69DF0}" type="pres">
      <dgm:prSet presAssocID="{F8914C77-E097-4A78-BE4C-CDA6A12D16F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748E3-DF2D-4385-9D1D-4922EFE67347}" type="pres">
      <dgm:prSet presAssocID="{0B6D3EDB-BA01-43E6-9D9D-09F6C122AC18}" presName="space" presStyleCnt="0"/>
      <dgm:spPr/>
    </dgm:pt>
    <dgm:pt modelId="{49D3D1BD-814C-4380-8260-3B9C13C576D0}" type="pres">
      <dgm:prSet presAssocID="{B92B9153-4EAB-4227-AC11-71B9979B2BB8}" presName="composite" presStyleCnt="0"/>
      <dgm:spPr/>
    </dgm:pt>
    <dgm:pt modelId="{3AB959AC-A686-4222-9867-163CFF7CFD2B}" type="pres">
      <dgm:prSet presAssocID="{B92B9153-4EAB-4227-AC11-71B9979B2BB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E157B-5184-443C-A8EA-FEAFB1F21DBF}" type="pres">
      <dgm:prSet presAssocID="{B92B9153-4EAB-4227-AC11-71B9979B2BB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2B133-9476-485A-B2C9-D70AFD10D62F}" type="pres">
      <dgm:prSet presAssocID="{E55BB122-2ED2-4006-A39E-30EEABEA390C}" presName="space" presStyleCnt="0"/>
      <dgm:spPr/>
    </dgm:pt>
    <dgm:pt modelId="{24F04DFB-87D4-4477-A46C-97E80D32A29B}" type="pres">
      <dgm:prSet presAssocID="{B5D81FC9-1BD3-408E-B3D3-6D9B78B8CBDA}" presName="composite" presStyleCnt="0"/>
      <dgm:spPr/>
    </dgm:pt>
    <dgm:pt modelId="{F2497C04-729B-434A-9284-D49C7A3C9DD2}" type="pres">
      <dgm:prSet presAssocID="{B5D81FC9-1BD3-408E-B3D3-6D9B78B8CBD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9FF2F-AF46-4DDC-AF9A-CF619D963991}" type="pres">
      <dgm:prSet presAssocID="{B5D81FC9-1BD3-408E-B3D3-6D9B78B8CBD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72D75-B635-4A42-AF1B-8103D93889C9}" type="pres">
      <dgm:prSet presAssocID="{12DEA528-E3F3-447A-9925-C13FBBB5FEBC}" presName="space" presStyleCnt="0"/>
      <dgm:spPr/>
    </dgm:pt>
    <dgm:pt modelId="{6AED3EB3-22BD-46F2-B59A-FB53A44DC407}" type="pres">
      <dgm:prSet presAssocID="{12119AE9-6B3F-49A8-89D1-CB17B21DE72B}" presName="composite" presStyleCnt="0"/>
      <dgm:spPr/>
    </dgm:pt>
    <dgm:pt modelId="{7022A852-EAED-4719-8B17-8550D5052066}" type="pres">
      <dgm:prSet presAssocID="{12119AE9-6B3F-49A8-89D1-CB17B21DE72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2DDA2-0E53-4B94-B3DD-F3ED53CC1554}" type="pres">
      <dgm:prSet presAssocID="{12119AE9-6B3F-49A8-89D1-CB17B21DE72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0EA22-4A8C-4BB8-BEFF-336F0C882B73}" type="presOf" srcId="{B5D81FC9-1BD3-408E-B3D3-6D9B78B8CBDA}" destId="{F2497C04-729B-434A-9284-D49C7A3C9DD2}" srcOrd="0" destOrd="0" presId="urn:microsoft.com/office/officeart/2005/8/layout/hList1"/>
    <dgm:cxn modelId="{57FA3778-E87F-457D-9E0F-1B09ADCA2143}" srcId="{12119AE9-6B3F-49A8-89D1-CB17B21DE72B}" destId="{898D75EB-414B-4C75-9CAD-37E5656EC3EE}" srcOrd="1" destOrd="0" parTransId="{D57A43A2-F0A6-4D33-AAC1-548CF431BDA5}" sibTransId="{637F1404-80BE-4846-B680-A3DB3C0A9BDA}"/>
    <dgm:cxn modelId="{D3B1D40D-ED64-4741-8AED-0B7F0E11CAF0}" type="presOf" srcId="{E8A49F5D-E39B-4559-AC70-2BC2FBD129D6}" destId="{79EB6D3A-4903-4F2C-A314-FFE039B69DF0}" srcOrd="0" destOrd="1" presId="urn:microsoft.com/office/officeart/2005/8/layout/hList1"/>
    <dgm:cxn modelId="{A504E64B-31D6-424F-A6D5-CA5FB67796D2}" type="presOf" srcId="{4018278B-E4F3-4831-AE05-57978DDB069C}" destId="{8B6E157B-5184-443C-A8EA-FEAFB1F21DBF}" srcOrd="0" destOrd="1" presId="urn:microsoft.com/office/officeart/2005/8/layout/hList1"/>
    <dgm:cxn modelId="{8EE23C22-124F-43B6-83BE-A59FD2FD94C7}" srcId="{B92B9153-4EAB-4227-AC11-71B9979B2BB8}" destId="{65A51C0D-E6BC-4902-AC04-E2853B21E630}" srcOrd="0" destOrd="0" parTransId="{C1B2F53C-4EBE-4414-9E71-B4404C0802D7}" sibTransId="{AAFD504D-23C7-4A8C-A8CE-1F750B3C2F6F}"/>
    <dgm:cxn modelId="{183FC9F8-14B7-4034-8916-FB6E2ED649F8}" srcId="{F8914C77-E097-4A78-BE4C-CDA6A12D16F2}" destId="{2F8AE2BF-6D22-4019-B4A6-A69533461526}" srcOrd="0" destOrd="0" parTransId="{AEEC2AAE-FA46-46A3-8286-1A92645ED653}" sibTransId="{E45346C9-7F4A-456C-844A-27F29786077A}"/>
    <dgm:cxn modelId="{918FAF2C-79C3-4A4D-92A4-0E06732B50B8}" type="presOf" srcId="{B92B9153-4EAB-4227-AC11-71B9979B2BB8}" destId="{3AB959AC-A686-4222-9867-163CFF7CFD2B}" srcOrd="0" destOrd="0" presId="urn:microsoft.com/office/officeart/2005/8/layout/hList1"/>
    <dgm:cxn modelId="{7478B4B0-068E-498C-A7EE-F029F430527C}" srcId="{B92B9153-4EAB-4227-AC11-71B9979B2BB8}" destId="{31AF7111-D216-4690-AE36-4ED73EFAA3D7}" srcOrd="2" destOrd="0" parTransId="{4345C93E-0C74-4AAE-B72B-E2FD2BB1D7DD}" sibTransId="{EC176A46-8DE7-41C2-ACCB-794286328DD6}"/>
    <dgm:cxn modelId="{86F5F72C-FA2C-45E5-855F-066FD10839DA}" srcId="{B5D81FC9-1BD3-408E-B3D3-6D9B78B8CBDA}" destId="{27454960-9485-4FDB-84D3-73B17DEB2FB4}" srcOrd="0" destOrd="0" parTransId="{53E31E61-DA2B-494A-9D97-F5E104977B63}" sibTransId="{46A1D6AF-C46E-425C-A190-9C1B7723FE22}"/>
    <dgm:cxn modelId="{B8D34699-3AD1-42BF-90DB-D664904D3ED8}" srcId="{DD07A25B-1BC2-4344-9142-51CC5A30EE2D}" destId="{B92B9153-4EAB-4227-AC11-71B9979B2BB8}" srcOrd="1" destOrd="0" parTransId="{142E94E2-F639-412F-9A42-98D9209CA301}" sibTransId="{E55BB122-2ED2-4006-A39E-30EEABEA390C}"/>
    <dgm:cxn modelId="{CD2CF90A-DA8B-4050-BCB2-FC6567C48353}" srcId="{DD07A25B-1BC2-4344-9142-51CC5A30EE2D}" destId="{F8914C77-E097-4A78-BE4C-CDA6A12D16F2}" srcOrd="0" destOrd="0" parTransId="{C728369C-6917-4B2D-8312-DD2B710C59C3}" sibTransId="{0B6D3EDB-BA01-43E6-9D9D-09F6C122AC18}"/>
    <dgm:cxn modelId="{9889EE21-3038-4E67-A35D-661F52D8CF9A}" type="presOf" srcId="{898D75EB-414B-4C75-9CAD-37E5656EC3EE}" destId="{22D2DDA2-0E53-4B94-B3DD-F3ED53CC1554}" srcOrd="0" destOrd="1" presId="urn:microsoft.com/office/officeart/2005/8/layout/hList1"/>
    <dgm:cxn modelId="{6DAEC137-31A7-4D60-AE00-C268C908BB7A}" type="presOf" srcId="{27454960-9485-4FDB-84D3-73B17DEB2FB4}" destId="{B699FF2F-AF46-4DDC-AF9A-CF619D963991}" srcOrd="0" destOrd="0" presId="urn:microsoft.com/office/officeart/2005/8/layout/hList1"/>
    <dgm:cxn modelId="{BCE543FE-A8DD-4F48-942E-91EC73C90BC8}" type="presOf" srcId="{DD07A25B-1BC2-4344-9142-51CC5A30EE2D}" destId="{11D997A6-95E1-46CE-90C5-BB59C2D3843B}" srcOrd="0" destOrd="0" presId="urn:microsoft.com/office/officeart/2005/8/layout/hList1"/>
    <dgm:cxn modelId="{C6BA9411-8612-44E7-9758-65228A024D22}" type="presOf" srcId="{FF4029A7-A174-4607-BE76-CAE0DB7EE9A4}" destId="{22D2DDA2-0E53-4B94-B3DD-F3ED53CC1554}" srcOrd="0" destOrd="0" presId="urn:microsoft.com/office/officeart/2005/8/layout/hList1"/>
    <dgm:cxn modelId="{2B21959D-3018-40E1-8463-B7BE96817536}" type="presOf" srcId="{31AF7111-D216-4690-AE36-4ED73EFAA3D7}" destId="{8B6E157B-5184-443C-A8EA-FEAFB1F21DBF}" srcOrd="0" destOrd="2" presId="urn:microsoft.com/office/officeart/2005/8/layout/hList1"/>
    <dgm:cxn modelId="{54CBF2BA-9847-465A-B41A-B334C561C2A7}" srcId="{F8914C77-E097-4A78-BE4C-CDA6A12D16F2}" destId="{45F69A0E-A4CA-4C95-880C-5E3CCD382093}" srcOrd="2" destOrd="0" parTransId="{15B7F1EB-F3A9-48A5-9815-8CE066A74F57}" sibTransId="{5C6247EC-D272-4EA0-A7DA-965F9605E228}"/>
    <dgm:cxn modelId="{BE064858-7C21-4C01-BC3E-3B8708EB26EB}" srcId="{DD07A25B-1BC2-4344-9142-51CC5A30EE2D}" destId="{B5D81FC9-1BD3-408E-B3D3-6D9B78B8CBDA}" srcOrd="2" destOrd="0" parTransId="{594DAD08-C249-4AFB-9721-F6712A241214}" sibTransId="{12DEA528-E3F3-447A-9925-C13FBBB5FEBC}"/>
    <dgm:cxn modelId="{C8E03225-477D-4309-AFB3-B0AF2211EC97}" type="presOf" srcId="{2F8AE2BF-6D22-4019-B4A6-A69533461526}" destId="{79EB6D3A-4903-4F2C-A314-FFE039B69DF0}" srcOrd="0" destOrd="0" presId="urn:microsoft.com/office/officeart/2005/8/layout/hList1"/>
    <dgm:cxn modelId="{C1A960BC-4F72-4B35-8F08-9F3FE50B42C1}" srcId="{F8914C77-E097-4A78-BE4C-CDA6A12D16F2}" destId="{E8A49F5D-E39B-4559-AC70-2BC2FBD129D6}" srcOrd="1" destOrd="0" parTransId="{4650FB69-642A-49BC-97E9-2E2233D52650}" sibTransId="{4BB79878-9AEF-49BA-BBFF-B203C2E55A5F}"/>
    <dgm:cxn modelId="{13F81395-945D-4555-92D3-0AD0214C7F3E}" type="presOf" srcId="{45F69A0E-A4CA-4C95-880C-5E3CCD382093}" destId="{79EB6D3A-4903-4F2C-A314-FFE039B69DF0}" srcOrd="0" destOrd="2" presId="urn:microsoft.com/office/officeart/2005/8/layout/hList1"/>
    <dgm:cxn modelId="{3605D34D-5A17-42F7-BD5E-5EAA48137626}" type="presOf" srcId="{7280AF64-2FEC-4A53-9D53-62018B9E0911}" destId="{B699FF2F-AF46-4DDC-AF9A-CF619D963991}" srcOrd="0" destOrd="2" presId="urn:microsoft.com/office/officeart/2005/8/layout/hList1"/>
    <dgm:cxn modelId="{F1AB06F8-5806-4BF9-9A73-2A7D9E172E44}" srcId="{B5D81FC9-1BD3-408E-B3D3-6D9B78B8CBDA}" destId="{EC9B073E-6869-4E67-8E88-C4EFE2C32368}" srcOrd="1" destOrd="0" parTransId="{DE9C5806-51F1-4C4F-9D7B-46797E2FFFE6}" sibTransId="{56F60952-92CD-46EB-8BD0-2526ADE5B25F}"/>
    <dgm:cxn modelId="{3B8333EA-4634-420B-9EB8-71A3EFE1211E}" type="presOf" srcId="{65A51C0D-E6BC-4902-AC04-E2853B21E630}" destId="{8B6E157B-5184-443C-A8EA-FEAFB1F21DBF}" srcOrd="0" destOrd="0" presId="urn:microsoft.com/office/officeart/2005/8/layout/hList1"/>
    <dgm:cxn modelId="{B6EEF2D7-E755-4611-8713-11255ECE05FC}" srcId="{DD07A25B-1BC2-4344-9142-51CC5A30EE2D}" destId="{12119AE9-6B3F-49A8-89D1-CB17B21DE72B}" srcOrd="3" destOrd="0" parTransId="{EF256D3D-8386-4C78-9FC6-F643A0C92F0F}" sibTransId="{99684FC1-ECA1-41B9-A2E8-99E4DA2C101A}"/>
    <dgm:cxn modelId="{C475ADC3-E2A3-4646-BECD-4EC4379EEAC7}" srcId="{B5D81FC9-1BD3-408E-B3D3-6D9B78B8CBDA}" destId="{7280AF64-2FEC-4A53-9D53-62018B9E0911}" srcOrd="2" destOrd="0" parTransId="{C714DDE6-B700-4A05-922C-1A186671A6A8}" sibTransId="{99045FC7-7E3C-47BD-AD96-199BDE3A8E94}"/>
    <dgm:cxn modelId="{7B8A98AC-7714-46FB-8AC3-FD82D3500AE0}" type="presOf" srcId="{EC9B073E-6869-4E67-8E88-C4EFE2C32368}" destId="{B699FF2F-AF46-4DDC-AF9A-CF619D963991}" srcOrd="0" destOrd="1" presId="urn:microsoft.com/office/officeart/2005/8/layout/hList1"/>
    <dgm:cxn modelId="{3F136773-3450-49EA-AD09-35E05B4250EE}" type="presOf" srcId="{12119AE9-6B3F-49A8-89D1-CB17B21DE72B}" destId="{7022A852-EAED-4719-8B17-8550D5052066}" srcOrd="0" destOrd="0" presId="urn:microsoft.com/office/officeart/2005/8/layout/hList1"/>
    <dgm:cxn modelId="{610C4339-C506-43F2-A197-B1DBA3111575}" type="presOf" srcId="{F8914C77-E097-4A78-BE4C-CDA6A12D16F2}" destId="{441EF38E-1BB2-4280-B1AC-1F4D22CE059B}" srcOrd="0" destOrd="0" presId="urn:microsoft.com/office/officeart/2005/8/layout/hList1"/>
    <dgm:cxn modelId="{D3B386D9-3E82-4899-9133-9865C7FCFE0A}" srcId="{B92B9153-4EAB-4227-AC11-71B9979B2BB8}" destId="{4018278B-E4F3-4831-AE05-57978DDB069C}" srcOrd="1" destOrd="0" parTransId="{DBD6A40B-FD38-40D4-AEC7-AFC82D498042}" sibTransId="{70BC203F-F1F1-425D-A8DA-221AC71C795A}"/>
    <dgm:cxn modelId="{00CEE1E8-DDD1-4ADF-ABF3-396B48138E52}" srcId="{12119AE9-6B3F-49A8-89D1-CB17B21DE72B}" destId="{FF4029A7-A174-4607-BE76-CAE0DB7EE9A4}" srcOrd="0" destOrd="0" parTransId="{DEAF1A7E-7361-4057-92CF-EDF6FC25BCF0}" sibTransId="{C5035ADA-1519-4650-AA77-18E4B0540F9C}"/>
    <dgm:cxn modelId="{F459B1D9-40EE-42AA-BDA8-E5FB7076E918}" type="presParOf" srcId="{11D997A6-95E1-46CE-90C5-BB59C2D3843B}" destId="{C1A79339-CB18-4F60-8606-BB6AC7F110A8}" srcOrd="0" destOrd="0" presId="urn:microsoft.com/office/officeart/2005/8/layout/hList1"/>
    <dgm:cxn modelId="{8F1B17F0-B753-48C8-9298-B9ED9F364328}" type="presParOf" srcId="{C1A79339-CB18-4F60-8606-BB6AC7F110A8}" destId="{441EF38E-1BB2-4280-B1AC-1F4D22CE059B}" srcOrd="0" destOrd="0" presId="urn:microsoft.com/office/officeart/2005/8/layout/hList1"/>
    <dgm:cxn modelId="{9C5521AF-B9ED-48FB-8D08-A5DCD2D9304F}" type="presParOf" srcId="{C1A79339-CB18-4F60-8606-BB6AC7F110A8}" destId="{79EB6D3A-4903-4F2C-A314-FFE039B69DF0}" srcOrd="1" destOrd="0" presId="urn:microsoft.com/office/officeart/2005/8/layout/hList1"/>
    <dgm:cxn modelId="{752C6A1D-468B-4DDA-A25E-C9728A6B0A2C}" type="presParOf" srcId="{11D997A6-95E1-46CE-90C5-BB59C2D3843B}" destId="{5A3748E3-DF2D-4385-9D1D-4922EFE67347}" srcOrd="1" destOrd="0" presId="urn:microsoft.com/office/officeart/2005/8/layout/hList1"/>
    <dgm:cxn modelId="{8C914D6E-1C60-435D-A794-B71407942D9C}" type="presParOf" srcId="{11D997A6-95E1-46CE-90C5-BB59C2D3843B}" destId="{49D3D1BD-814C-4380-8260-3B9C13C576D0}" srcOrd="2" destOrd="0" presId="urn:microsoft.com/office/officeart/2005/8/layout/hList1"/>
    <dgm:cxn modelId="{DEB48C75-D5B9-4D47-B352-A3686FA98589}" type="presParOf" srcId="{49D3D1BD-814C-4380-8260-3B9C13C576D0}" destId="{3AB959AC-A686-4222-9867-163CFF7CFD2B}" srcOrd="0" destOrd="0" presId="urn:microsoft.com/office/officeart/2005/8/layout/hList1"/>
    <dgm:cxn modelId="{B2AFCCD2-41DB-477B-BF59-FF95C99EFD2D}" type="presParOf" srcId="{49D3D1BD-814C-4380-8260-3B9C13C576D0}" destId="{8B6E157B-5184-443C-A8EA-FEAFB1F21DBF}" srcOrd="1" destOrd="0" presId="urn:microsoft.com/office/officeart/2005/8/layout/hList1"/>
    <dgm:cxn modelId="{7574AB01-9247-4521-B1DC-F0D6D595756B}" type="presParOf" srcId="{11D997A6-95E1-46CE-90C5-BB59C2D3843B}" destId="{FC12B133-9476-485A-B2C9-D70AFD10D62F}" srcOrd="3" destOrd="0" presId="urn:microsoft.com/office/officeart/2005/8/layout/hList1"/>
    <dgm:cxn modelId="{3ADED8F3-1151-4D72-AE23-F3EFAA890BEC}" type="presParOf" srcId="{11D997A6-95E1-46CE-90C5-BB59C2D3843B}" destId="{24F04DFB-87D4-4477-A46C-97E80D32A29B}" srcOrd="4" destOrd="0" presId="urn:microsoft.com/office/officeart/2005/8/layout/hList1"/>
    <dgm:cxn modelId="{693FB560-660B-4D67-8DAA-B1F35481F114}" type="presParOf" srcId="{24F04DFB-87D4-4477-A46C-97E80D32A29B}" destId="{F2497C04-729B-434A-9284-D49C7A3C9DD2}" srcOrd="0" destOrd="0" presId="urn:microsoft.com/office/officeart/2005/8/layout/hList1"/>
    <dgm:cxn modelId="{70CCA087-B6F9-451E-9CC3-5A5929A9EDE6}" type="presParOf" srcId="{24F04DFB-87D4-4477-A46C-97E80D32A29B}" destId="{B699FF2F-AF46-4DDC-AF9A-CF619D963991}" srcOrd="1" destOrd="0" presId="urn:microsoft.com/office/officeart/2005/8/layout/hList1"/>
    <dgm:cxn modelId="{75AE418E-FFD2-4A3E-BE5A-DB897926ABB3}" type="presParOf" srcId="{11D997A6-95E1-46CE-90C5-BB59C2D3843B}" destId="{93672D75-B635-4A42-AF1B-8103D93889C9}" srcOrd="5" destOrd="0" presId="urn:microsoft.com/office/officeart/2005/8/layout/hList1"/>
    <dgm:cxn modelId="{1C13D3EA-E93C-43C3-A4CF-9DF08886F424}" type="presParOf" srcId="{11D997A6-95E1-46CE-90C5-BB59C2D3843B}" destId="{6AED3EB3-22BD-46F2-B59A-FB53A44DC407}" srcOrd="6" destOrd="0" presId="urn:microsoft.com/office/officeart/2005/8/layout/hList1"/>
    <dgm:cxn modelId="{4E6A9CF8-399A-4904-AC2B-AF544FB43EBA}" type="presParOf" srcId="{6AED3EB3-22BD-46F2-B59A-FB53A44DC407}" destId="{7022A852-EAED-4719-8B17-8550D5052066}" srcOrd="0" destOrd="0" presId="urn:microsoft.com/office/officeart/2005/8/layout/hList1"/>
    <dgm:cxn modelId="{F40A086E-F8EA-4BD1-9DF6-3658E4FEC012}" type="presParOf" srcId="{6AED3EB3-22BD-46F2-B59A-FB53A44DC407}" destId="{22D2DDA2-0E53-4B94-B3DD-F3ED53CC1554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012B53-EEDE-466D-B9B6-10B9CA984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673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090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201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581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93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629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551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05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514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086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995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96C4FD-EC2D-4F4F-97E8-EBDCC59589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Презентация на тему: «Внешнеторговый контракт»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357568"/>
            <a:ext cx="6858000" cy="1241822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Автор работы </a:t>
            </a:r>
            <a:r>
              <a:rPr lang="ru-RU" dirty="0" err="1" smtClean="0">
                <a:latin typeface="Cambria" pitchFamily="18" charset="0"/>
              </a:rPr>
              <a:t>Кокоева</a:t>
            </a:r>
            <a:r>
              <a:rPr lang="ru-RU" dirty="0" smtClean="0">
                <a:latin typeface="Cambria" pitchFamily="18" charset="0"/>
              </a:rPr>
              <a:t> Марина 145 группа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sz="36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2531" name="Picture 3" descr="C:\Users\Professional\Downloads\4758479.jpg"/>
          <p:cNvPicPr>
            <a:picLocks noChangeAspect="1" noChangeArrowheads="1"/>
          </p:cNvPicPr>
          <p:nvPr/>
        </p:nvPicPr>
        <p:blipFill>
          <a:blip r:embed="rId2" cstate="print"/>
          <a:srcRect l="5802" r="5801"/>
          <a:stretch>
            <a:fillRect/>
          </a:stretch>
        </p:blipFill>
        <p:spPr bwMode="auto">
          <a:xfrm>
            <a:off x="2000232" y="1085850"/>
            <a:ext cx="5072098" cy="4057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994172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Внешнеторговый контракт - это…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94"/>
            <a:ext cx="4572032" cy="30718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itchFamily="18" charset="0"/>
              </a:rPr>
              <a:t>Внешнеторговый контракт – это главный коммерческий документ торговой операции, в котором закреплены права, обязанности и порядок взаимоотношений участников (контрагентов) сделки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26" name="AutoShape 2" descr="https://cdn4.vectorstock.com/i/1000x1000/05/43/contract-signing-concept-vector-814054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dn4.vectorstock.com/i/1000x1000/05/43/contract-signing-concept-vector-814054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Сладуша\Downloads\contract-signing-concept-vector-8140543.jpg"/>
          <p:cNvPicPr>
            <a:picLocks noChangeAspect="1" noChangeArrowheads="1"/>
          </p:cNvPicPr>
          <p:nvPr/>
        </p:nvPicPr>
        <p:blipFill>
          <a:blip r:embed="rId2"/>
          <a:srcRect l="500" b="8333"/>
          <a:stretch>
            <a:fillRect/>
          </a:stretch>
        </p:blipFill>
        <p:spPr bwMode="auto">
          <a:xfrm>
            <a:off x="4929190" y="1214428"/>
            <a:ext cx="3518124" cy="350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071538" y="714362"/>
            <a:ext cx="700092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itchFamily="18" charset="0"/>
              </a:rPr>
              <a:t>Виды внешнеторгового контракта</a:t>
            </a:r>
            <a:endParaRPr lang="ru-RU" sz="3200" b="1" dirty="0">
              <a:latin typeface="Cambr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857238"/>
          <a:ext cx="8643998" cy="428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142976" y="857238"/>
            <a:ext cx="700092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8"/>
            <a:ext cx="7658126" cy="9108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Структура внешнеторгового контракта</a:t>
            </a:r>
            <a:br>
              <a:rPr lang="ru-RU" b="1" dirty="0" smtClean="0">
                <a:latin typeface="Cambria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42"/>
            <a:ext cx="7886700" cy="3263504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Дата, место заключения контракта, регистрационный номер;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Преамбула;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Предмет договора;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Стоимость продукции;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Условия поставки;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Тип упаковки продукции;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Сроки поставки;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ambria" pitchFamily="18" charset="0"/>
              </a:rPr>
              <a:t>…</a:t>
            </a:r>
          </a:p>
          <a:p>
            <a:endParaRPr lang="ru-RU" dirty="0"/>
          </a:p>
        </p:txBody>
      </p:sp>
      <p:pic>
        <p:nvPicPr>
          <p:cNvPr id="15362" name="Picture 2" descr="https://change.novelco.ru/upload/iblock/16f/16f102d7a2c08c9cbf5feb3f0cb9cc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6"/>
            <a:ext cx="4490984" cy="252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85852" y="642924"/>
            <a:ext cx="700092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203" t="15972" r="30859" b="16806"/>
          <a:stretch>
            <a:fillRect/>
          </a:stretch>
        </p:blipFill>
        <p:spPr bwMode="auto">
          <a:xfrm>
            <a:off x="1714480" y="0"/>
            <a:ext cx="524569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8213" t="20433" r="26332" b="39319"/>
          <a:stretch>
            <a:fillRect/>
          </a:stretch>
        </p:blipFill>
        <p:spPr bwMode="auto">
          <a:xfrm>
            <a:off x="1643042" y="0"/>
            <a:ext cx="6215106" cy="28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33464" t="24306" r="31445" b="47222"/>
          <a:stretch>
            <a:fillRect/>
          </a:stretch>
        </p:blipFill>
        <p:spPr bwMode="auto">
          <a:xfrm>
            <a:off x="2000232" y="2786064"/>
            <a:ext cx="5643602" cy="23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Признаки внешнеторгового контракта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304"/>
            <a:ext cx="5357850" cy="3571900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 smtClean="0"/>
              <a:t>Стороны </a:t>
            </a:r>
            <a:r>
              <a:rPr lang="ru-RU" sz="2300" dirty="0" smtClean="0"/>
              <a:t>сделки имеют разную государственную принадлежность;</a:t>
            </a:r>
          </a:p>
          <a:p>
            <a:r>
              <a:rPr lang="ru-RU" sz="2300" dirty="0" smtClean="0"/>
              <a:t>Между </a:t>
            </a:r>
            <a:r>
              <a:rPr lang="ru-RU" sz="2300" dirty="0" smtClean="0"/>
              <a:t>покупателем и продавцом установлены взаимные права и обязанности; </a:t>
            </a:r>
          </a:p>
          <a:p>
            <a:r>
              <a:rPr lang="ru-RU" sz="2300" dirty="0" smtClean="0"/>
              <a:t>Оформление </a:t>
            </a:r>
            <a:r>
              <a:rPr lang="ru-RU" sz="2300" dirty="0" smtClean="0"/>
              <a:t>по законодательным нормам;</a:t>
            </a:r>
          </a:p>
          <a:p>
            <a:r>
              <a:rPr lang="ru-RU" sz="2300" dirty="0" smtClean="0"/>
              <a:t>Валютный </a:t>
            </a:r>
            <a:r>
              <a:rPr lang="ru-RU" sz="2300" dirty="0" smtClean="0"/>
              <a:t>расчет;</a:t>
            </a:r>
          </a:p>
          <a:p>
            <a:r>
              <a:rPr lang="ru-RU" sz="2300" dirty="0" smtClean="0"/>
              <a:t>Использование </a:t>
            </a:r>
            <a:r>
              <a:rPr lang="ru-RU" sz="2300" dirty="0" smtClean="0"/>
              <a:t>международного права либо прав государства одного из участников;</a:t>
            </a:r>
          </a:p>
          <a:p>
            <a:r>
              <a:rPr lang="ru-RU" sz="2300" dirty="0" smtClean="0"/>
              <a:t>Выбор международных </a:t>
            </a:r>
            <a:r>
              <a:rPr lang="ru-RU" sz="2300" dirty="0" smtClean="0"/>
              <a:t>арбитражных судов </a:t>
            </a:r>
            <a:r>
              <a:rPr lang="ru-RU" sz="2300" dirty="0" smtClean="0"/>
              <a:t>для решения споров.</a:t>
            </a:r>
            <a:endParaRPr lang="ru-RU" sz="2300" dirty="0" smtClean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28662" y="785800"/>
            <a:ext cx="750099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catherineasquithgallery.com/uploads/posts/2021-02/1613545460_157-p-kartinki-na-belom-fone-dlya-prezentatsii-178.jpg"/>
          <p:cNvPicPr>
            <a:picLocks noChangeAspect="1" noChangeArrowheads="1"/>
          </p:cNvPicPr>
          <p:nvPr/>
        </p:nvPicPr>
        <p:blipFill>
          <a:blip r:embed="rId2"/>
          <a:srcRect l="18776" t="6258" r="23330"/>
          <a:stretch>
            <a:fillRect/>
          </a:stretch>
        </p:blipFill>
        <p:spPr bwMode="auto">
          <a:xfrm>
            <a:off x="5786446" y="1142990"/>
            <a:ext cx="2357454" cy="3817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ambria" pitchFamily="18" charset="0"/>
                <a:ea typeface="Cambria" pitchFamily="18" charset="0"/>
              </a:rPr>
              <a:t>Условия внешнеторгового контракта</a:t>
            </a:r>
            <a:endParaRPr lang="ru-RU" sz="32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90"/>
            <a:ext cx="8501090" cy="642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Условия контракта</a:t>
            </a:r>
            <a:r>
              <a:rPr lang="ru-RU" dirty="0" smtClean="0"/>
              <a:t> — это совокупность соглашений между сторонами, которые оговаривают права и обязанности всех участников сделки.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714362"/>
            <a:ext cx="764386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500298" y="1714494"/>
            <a:ext cx="1857388" cy="92869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821901" y="2250279"/>
            <a:ext cx="1071570" cy="15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57686" y="1714494"/>
            <a:ext cx="1714512" cy="92869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альтернативный процесс 13"/>
          <p:cNvSpPr/>
          <p:nvPr/>
        </p:nvSpPr>
        <p:spPr>
          <a:xfrm>
            <a:off x="785786" y="2857502"/>
            <a:ext cx="2214578" cy="1285884"/>
          </a:xfrm>
          <a:prstGeom prst="flowChartAlternateProcess">
            <a:avLst/>
          </a:prstGeom>
          <a:solidFill>
            <a:srgbClr val="FC0C0C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Обязательные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57554" y="2857502"/>
            <a:ext cx="2214578" cy="1285884"/>
          </a:xfrm>
          <a:prstGeom prst="flowChartAlternateProcess">
            <a:avLst/>
          </a:prstGeom>
          <a:solidFill>
            <a:srgbClr val="FC0C0C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Второстепенные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786446" y="2857502"/>
            <a:ext cx="2286016" cy="1285884"/>
          </a:xfrm>
          <a:prstGeom prst="flowChartAlternateProcess">
            <a:avLst/>
          </a:prstGeom>
          <a:solidFill>
            <a:srgbClr val="FC0C0C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Индивидуальные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34"/>
            <a:ext cx="750099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ambria" pitchFamily="18" charset="0"/>
                <a:ea typeface="Cambria" pitchFamily="18" charset="0"/>
              </a:rPr>
              <a:t>Порядок заключения внешнеторгового контракта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14"/>
            <a:ext cx="8715404" cy="314327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3000" b="1" dirty="0" smtClean="0">
                <a:latin typeface="Cambria" pitchFamily="18" charset="0"/>
                <a:ea typeface="Cambria" pitchFamily="18" charset="0"/>
              </a:rPr>
              <a:t>Этап 1.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 Стороны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обговаривают предстоящий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контракт. </a:t>
            </a:r>
            <a:endParaRPr lang="ru-RU" sz="3000" dirty="0" smtClean="0">
              <a:latin typeface="Cambria" pitchFamily="18" charset="0"/>
              <a:ea typeface="Cambria" pitchFamily="18" charset="0"/>
            </a:endParaRPr>
          </a:p>
          <a:p>
            <a:pPr lvl="0">
              <a:buNone/>
            </a:pPr>
            <a:r>
              <a:rPr lang="ru-RU" sz="3000" b="1" dirty="0" smtClean="0">
                <a:latin typeface="Cambria" pitchFamily="18" charset="0"/>
                <a:ea typeface="Cambria" pitchFamily="18" charset="0"/>
              </a:rPr>
              <a:t>Этап 2.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 На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основании достигнутых соглашений юрист пишет текст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договора. </a:t>
            </a:r>
            <a:endParaRPr lang="ru-RU" sz="3000" dirty="0" smtClean="0">
              <a:latin typeface="Cambria" pitchFamily="18" charset="0"/>
              <a:ea typeface="Cambria" pitchFamily="18" charset="0"/>
            </a:endParaRPr>
          </a:p>
          <a:p>
            <a:pPr lvl="0">
              <a:buNone/>
            </a:pPr>
            <a:r>
              <a:rPr lang="ru-RU" sz="3000" b="1" dirty="0" smtClean="0">
                <a:latin typeface="Cambria" pitchFamily="18" charset="0"/>
                <a:ea typeface="Cambria" pitchFamily="18" charset="0"/>
              </a:rPr>
              <a:t>Этап 3.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 Стороны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ознакомляются с контрактом и подписывают его. </a:t>
            </a:r>
          </a:p>
          <a:p>
            <a:pPr lvl="0">
              <a:buNone/>
            </a:pPr>
            <a:r>
              <a:rPr lang="ru-RU" sz="3000" b="1" dirty="0" smtClean="0">
                <a:latin typeface="Cambria" pitchFamily="18" charset="0"/>
                <a:ea typeface="Cambria" pitchFamily="18" charset="0"/>
              </a:rPr>
              <a:t>Этап 4.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 Если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какой-либо из сторон не нравится соглашение, то она отказывается от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подписи, консультируется со своим юристом и вносит своё предложение.</a:t>
            </a:r>
            <a:endParaRPr lang="ru-RU" sz="3000" dirty="0" smtClean="0">
              <a:latin typeface="Cambria" pitchFamily="18" charset="0"/>
              <a:ea typeface="Cambria" pitchFamily="18" charset="0"/>
            </a:endParaRPr>
          </a:p>
          <a:p>
            <a:pPr lvl="0">
              <a:buNone/>
            </a:pPr>
            <a:r>
              <a:rPr lang="ru-RU" sz="3000" b="1" dirty="0" smtClean="0">
                <a:latin typeface="Cambria" pitchFamily="18" charset="0"/>
                <a:ea typeface="Cambria" pitchFamily="18" charset="0"/>
              </a:rPr>
              <a:t>Этап 5.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 Стороны 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обговаривают новое предложение и решают, стоит ли его вносить в договор или нет. </a:t>
            </a:r>
          </a:p>
          <a:p>
            <a:pPr>
              <a:buNone/>
            </a:pPr>
            <a:r>
              <a:rPr lang="ru-RU" sz="3000" b="1" dirty="0" smtClean="0">
                <a:latin typeface="Cambria" pitchFamily="18" charset="0"/>
                <a:ea typeface="Cambria" pitchFamily="18" charset="0"/>
              </a:rPr>
              <a:t>Этап 6.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 Если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несогласная сторона согласна с решением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другой стороны, </a:t>
            </a:r>
            <a:r>
              <a:rPr lang="ru-RU" sz="3000" dirty="0" smtClean="0">
                <a:latin typeface="Cambria" pitchFamily="18" charset="0"/>
                <a:ea typeface="Cambria" pitchFamily="18" charset="0"/>
              </a:rPr>
              <a:t>то она подписывает соглашение.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  <a:ea typeface="Cambria" pitchFamily="18" charset="0"/>
              </a:rPr>
            </a:b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42976" y="857238"/>
            <a:ext cx="7643866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s://klopstop35.ru/wp-content/uploads/2016/07/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64896"/>
            <a:ext cx="3561718" cy="17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s://homeopat-classic-spb.ru/wp-content/uploads/2020/11/dogovor-kupli-prodazhi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864"/>
            <a:ext cx="235745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2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Тема27</Template>
  <TotalTime>95</TotalTime>
  <Words>259</Words>
  <PresentationFormat>Экран (16:9)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Тема27</vt:lpstr>
      <vt:lpstr>Презентация на тему: «Внешнеторговый контракт»</vt:lpstr>
      <vt:lpstr>Внешнеторговый контракт - это…</vt:lpstr>
      <vt:lpstr>Виды внешнеторгового контракта</vt:lpstr>
      <vt:lpstr>Структура внешнеторгового контракта </vt:lpstr>
      <vt:lpstr>Слайд 5</vt:lpstr>
      <vt:lpstr>Слайд 6</vt:lpstr>
      <vt:lpstr>Признаки внешнеторгового контракта </vt:lpstr>
      <vt:lpstr>Условия внешнеторгового контракта</vt:lpstr>
      <vt:lpstr>Порядок заключения внешнеторгового контракта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«Внешнеторговый контракт»</dc:title>
  <dc:creator>Марина</dc:creator>
  <cp:lastModifiedBy>User Windows</cp:lastModifiedBy>
  <cp:revision>9</cp:revision>
  <dcterms:created xsi:type="dcterms:W3CDTF">2022-02-17T15:59:01Z</dcterms:created>
  <dcterms:modified xsi:type="dcterms:W3CDTF">2022-02-18T10:07:16Z</dcterms:modified>
</cp:coreProperties>
</file>