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0" r:id="rId2"/>
    <p:sldId id="317" r:id="rId3"/>
    <p:sldId id="319" r:id="rId4"/>
    <p:sldId id="271" r:id="rId5"/>
    <p:sldId id="320" r:id="rId6"/>
    <p:sldId id="316" r:id="rId7"/>
    <p:sldId id="318" r:id="rId8"/>
    <p:sldId id="321" r:id="rId9"/>
    <p:sldId id="312" r:id="rId10"/>
    <p:sldId id="32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0"/>
    <p:restoredTop sz="94620"/>
  </p:normalViewPr>
  <p:slideViewPr>
    <p:cSldViewPr snapToGrid="0" snapToObjects="1">
      <p:cViewPr varScale="1">
        <p:scale>
          <a:sx n="78" d="100"/>
          <a:sy n="78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DD077-D0C4-D04F-9682-533F68F25D3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130BF-5A27-8644-A9CF-67FB89D60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5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90ADEE-84CF-4DFC-B85B-E16A8C945526}" type="slidenum">
              <a:rPr lang="ru-RU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66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22D01-6C81-2849-98F5-70F54D2A0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4DA718-9A35-874B-B4D4-778DF46B1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AA96E7-0762-2942-A3A6-352B73CA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D34E27-C51C-E244-ACBC-03553A57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1BFCDC-B7F9-2644-BF31-7CF59E97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65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BCE5D-9D21-1543-B4E8-941DAC99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C1ABAE-597F-0746-95F2-8BE21096C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F3F0C6-9014-7946-BE2A-8B65F8283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661C89-9090-AC4D-BFA8-47C3B8D8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27F744-8EEB-454D-8DB1-42F3F570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1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DE537C6-3C58-0B4F-BE0D-305BE523F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747978-4381-864C-862E-256F26539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BCCDD5-8B33-B94D-A6F3-57EBA309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701B09-25E4-3043-A1A5-18012C14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588E81-04A3-BD48-BA91-9C7A4452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9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F0FFD-11F7-C44C-9CE0-B3683B36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120DA8-297B-034C-ADD0-A0C4AD1F9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FA76B1-621C-9F46-A130-4560D4D7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EC067-6874-D145-B846-EDDA2079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91CE04-1AD6-1B4E-9CE1-691C9E11A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32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8C8BF-A9E0-8C4B-BA68-C6493691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62A2FD-7355-BC43-9E99-C9A991137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66CC0-6BBD-1E4D-B082-30072861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8970C-7A9B-0D40-896B-39DCEA9F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CC228A-3BE8-7645-BE83-FABB8D3E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955D-CDEC-3E4F-97FD-9473FF2F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FDC0DF-70E9-854A-82DF-4ADA42E44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88DCDD-677D-2248-BBAA-6EC755A1E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C193C-67A8-014F-A9BC-7F7EA714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F0F808-DF90-A841-87DD-D0F139B5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C4AFDD-76A0-964A-9C10-C83E165D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9F8F3-5A53-2943-AC37-74B1166A3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4193A3-0AC8-484E-AAA7-D9BC1C814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1CC672-2C8B-9948-B8B0-CA8C791F5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066827-8AFD-874D-8BEA-DB219E52B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E43E77-57DB-CD4D-9C27-5890ADEEB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731FA7-0A81-264A-9182-0ADB1DE7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EDB781-FAE8-D644-9497-45CA4D84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7121753-6FCD-9542-AA25-F98C8E7A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7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1321A-60C5-774C-A501-976747FF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1E5A5E-E449-3D42-9EA4-D22475281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F18631-759C-3F4E-B979-98B4CFA2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D66DA1-5C67-AA48-B2DE-3A7E5DC2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64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813E34-E3CD-2741-83BE-B440B124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9E69A9-D22E-E646-A217-03DE41CAD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6EBC8-2992-334A-91AA-F616C2E8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47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C5A03-17B6-3D4D-BB55-4AE148288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8E067-2E12-BC45-A8DE-B0E779622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13CFEB-7ACC-B544-92DC-B8CBFF4C4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6B8809-99A3-2141-8452-90FA4A30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603D19-9206-BB40-9496-27CF1510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002EFA-8338-D842-9FEA-DEC6D3E4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2D4F2-F9D8-D74C-8E1A-11182D7B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F09B47-DC20-DF4C-A7C7-02BA96633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B2775B-0122-DA42-A7E8-DD5A7929F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C34A45-4C2B-C04A-B78D-37CC00F99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AF3056-5449-8B41-BD93-FC71EC858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038343-508E-EC47-BA26-DFC2EC37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1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E400E-782C-C443-9642-C3F4B70D7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D4FCCC-2016-2B48-BF83-22F80C171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FB9E5F-998F-8240-872F-1DFF836D0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C6D8-A442-FB4A-93B6-A46FD03E934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EE3C88-DC12-1C44-828B-A1E8BC9BB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30B01C-D4D4-F841-BEA8-12E731F3C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BE576-881B-6E47-ABCA-5436D6035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317B947A-72EF-C842-8279-65330E29BA1C}"/>
              </a:ext>
            </a:extLst>
          </p:cNvPr>
          <p:cNvSpPr/>
          <p:nvPr/>
        </p:nvSpPr>
        <p:spPr>
          <a:xfrm>
            <a:off x="929153" y="2182757"/>
            <a:ext cx="2757948" cy="1423219"/>
          </a:xfrm>
          <a:prstGeom prst="ellipse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600</a:t>
            </a:r>
            <a:r>
              <a:rPr lang="ru-RU" sz="2400" dirty="0">
                <a:solidFill>
                  <a:srgbClr val="002060"/>
                </a:solidFill>
              </a:rPr>
              <a:t> миллиардов долларов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39CD0C46-A763-6D45-B159-9583368B64AB}"/>
              </a:ext>
            </a:extLst>
          </p:cNvPr>
          <p:cNvSpPr/>
          <p:nvPr/>
        </p:nvSpPr>
        <p:spPr>
          <a:xfrm>
            <a:off x="7983798" y="2231921"/>
            <a:ext cx="2757948" cy="1423219"/>
          </a:xfrm>
          <a:prstGeom prst="ellipse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70</a:t>
            </a:r>
            <a:r>
              <a:rPr lang="ru-RU" sz="2400" dirty="0">
                <a:solidFill>
                  <a:srgbClr val="002060"/>
                </a:solidFill>
              </a:rPr>
              <a:t> миллиардов долларов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0247CE42-C254-6645-9387-F215C9E7B458}"/>
              </a:ext>
            </a:extLst>
          </p:cNvPr>
          <p:cNvSpPr/>
          <p:nvPr/>
        </p:nvSpPr>
        <p:spPr>
          <a:xfrm>
            <a:off x="4488429" y="4635907"/>
            <a:ext cx="2757948" cy="1423219"/>
          </a:xfrm>
          <a:prstGeom prst="ellipse">
            <a:avLst/>
          </a:prstGeom>
          <a:ln w="349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5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миллионов деклараций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B83680-932E-314A-9E78-0E878F22447C}"/>
              </a:ext>
            </a:extLst>
          </p:cNvPr>
          <p:cNvSpPr txBox="1"/>
          <p:nvPr/>
        </p:nvSpPr>
        <p:spPr>
          <a:xfrm>
            <a:off x="829068" y="1620819"/>
            <a:ext cx="2958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Внешнеторговый оборот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BD542B-8BB3-A448-87BA-4721C7487102}"/>
              </a:ext>
            </a:extLst>
          </p:cNvPr>
          <p:cNvSpPr txBox="1"/>
          <p:nvPr/>
        </p:nvSpPr>
        <p:spPr>
          <a:xfrm>
            <a:off x="7580422" y="1650315"/>
            <a:ext cx="3782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Таможенные платежи в бюджет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7FAA72-1894-414B-91DA-5297170E8499}"/>
              </a:ext>
            </a:extLst>
          </p:cNvPr>
          <p:cNvSpPr txBox="1"/>
          <p:nvPr/>
        </p:nvSpPr>
        <p:spPr>
          <a:xfrm>
            <a:off x="4906667" y="818720"/>
            <a:ext cx="1910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ежегодно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F1EB06-5D24-7849-B1A2-65155A29A803}"/>
              </a:ext>
            </a:extLst>
          </p:cNvPr>
          <p:cNvSpPr txBox="1"/>
          <p:nvPr/>
        </p:nvSpPr>
        <p:spPr>
          <a:xfrm>
            <a:off x="3674406" y="4031919"/>
            <a:ext cx="4374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Количество таможенных деклараций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A0B549-B29B-0146-B7BA-13D59CBCE7D5}"/>
              </a:ext>
            </a:extLst>
          </p:cNvPr>
          <p:cNvSpPr txBox="1"/>
          <p:nvPr/>
        </p:nvSpPr>
        <p:spPr>
          <a:xfrm>
            <a:off x="2481943" y="287915"/>
            <a:ext cx="7463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Внешнеэкономическая деятельность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A1EA7B4-648A-D54B-94BE-192A102040C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0741746" y="5960095"/>
            <a:ext cx="1105645" cy="6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0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722349-CEB4-0945-B5DE-96410C632015}"/>
              </a:ext>
            </a:extLst>
          </p:cNvPr>
          <p:cNvSpPr txBox="1"/>
          <p:nvPr/>
        </p:nvSpPr>
        <p:spPr>
          <a:xfrm>
            <a:off x="1992085" y="930728"/>
            <a:ext cx="84255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Конечно мало обозначить только направления развития. Должен быть предложен механизм развития экспорта и конкретные мероприятия.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Только в таком случае можно рассчитывать на развитие российского экспорта. 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Какие меры можно предложить для развития экспорта?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Некоторые из них уже работают и используются экспортерами.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Возврат экспортного НДС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Нулевые ставки пошлин на готовую продукцию.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 есть новые меры поддержки экспорта.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Это: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Деятельность Российского экспортного центра.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Оказывается различная поддержка российским экспортерам: информационная поддержка; проводятся бизнес-миссии, международные выставки. Даже может оплачиваться часть транспортных затрат для российских экспортеров. </a:t>
            </a:r>
          </a:p>
        </p:txBody>
      </p:sp>
    </p:spTree>
    <p:extLst>
      <p:ext uri="{BB962C8B-B14F-4D97-AF65-F5344CB8AC3E}">
        <p14:creationId xmlns:p14="http://schemas.microsoft.com/office/powerpoint/2010/main" val="96321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30C4DB-3EF7-4F46-B25A-1679C2603525}"/>
              </a:ext>
            </a:extLst>
          </p:cNvPr>
          <p:cNvSpPr/>
          <p:nvPr/>
        </p:nvSpPr>
        <p:spPr>
          <a:xfrm>
            <a:off x="2693049" y="417610"/>
            <a:ext cx="6805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внешней торговли России, 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дол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D1C6117-C976-5E49-911C-3753FF4C6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783" y="1662994"/>
            <a:ext cx="7748434" cy="498785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0A4E737-291D-F944-BB66-27A86C53827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10741746" y="5960095"/>
            <a:ext cx="1105645" cy="6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5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F836A8-7C04-1245-9CBE-6E2EB35C9DF2}"/>
              </a:ext>
            </a:extLst>
          </p:cNvPr>
          <p:cNvSpPr txBox="1"/>
          <p:nvPr/>
        </p:nvSpPr>
        <p:spPr>
          <a:xfrm>
            <a:off x="2188029" y="1747158"/>
            <a:ext cx="818469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Россия является частью мировой экономики.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Наша торговля стабильно растет. Мы много продукции экспортируем, много продукции ввозим из-за рубежа. И это несмотря на всякие санкции и торговые войны.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 последние 20 лет наши внешнеторговые отношения с остальным миром увеличились в 4 раза!!!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Каждый год торгуя на 600 миллиардов долларов мы получаем в бюджет около 70 миллиардов долларов таможенных платежей. </a:t>
            </a:r>
          </a:p>
        </p:txBody>
      </p:sp>
    </p:spTree>
    <p:extLst>
      <p:ext uri="{BB962C8B-B14F-4D97-AF65-F5344CB8AC3E}">
        <p14:creationId xmlns:p14="http://schemas.microsoft.com/office/powerpoint/2010/main" val="83385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B6CBFB-2217-DF42-B5E1-F98C4BE249BA}"/>
              </a:ext>
            </a:extLst>
          </p:cNvPr>
          <p:cNvSpPr/>
          <p:nvPr/>
        </p:nvSpPr>
        <p:spPr>
          <a:xfrm>
            <a:off x="3894596" y="495818"/>
            <a:ext cx="4402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Проблемы ВЭД сегодня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279AECF4-DF6D-CA47-9EAF-DD3B46194EAE}"/>
              </a:ext>
            </a:extLst>
          </p:cNvPr>
          <p:cNvSpPr/>
          <p:nvPr/>
        </p:nvSpPr>
        <p:spPr>
          <a:xfrm>
            <a:off x="1298448" y="2359152"/>
            <a:ext cx="2651760" cy="131673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Торговые </a:t>
            </a:r>
            <a:r>
              <a:rPr lang="ru-RU" sz="2000" b="1" dirty="0">
                <a:solidFill>
                  <a:srgbClr val="C00000"/>
                </a:solidFill>
              </a:rPr>
              <a:t>войны</a:t>
            </a: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076931A7-C62C-6F4B-870C-97827A57FD5E}"/>
              </a:ext>
            </a:extLst>
          </p:cNvPr>
          <p:cNvSpPr/>
          <p:nvPr/>
        </p:nvSpPr>
        <p:spPr>
          <a:xfrm>
            <a:off x="4852416" y="2365248"/>
            <a:ext cx="2651760" cy="131673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Национальный</a:t>
            </a:r>
            <a:r>
              <a:rPr lang="ru-RU" sz="2000" b="1" dirty="0">
                <a:solidFill>
                  <a:srgbClr val="C00000"/>
                </a:solidFill>
              </a:rPr>
              <a:t> протекционизм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C70A1FAF-77B3-E048-8B04-EA46026C9A61}"/>
              </a:ext>
            </a:extLst>
          </p:cNvPr>
          <p:cNvSpPr/>
          <p:nvPr/>
        </p:nvSpPr>
        <p:spPr>
          <a:xfrm>
            <a:off x="8144256" y="2365248"/>
            <a:ext cx="2651760" cy="131673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Слабость</a:t>
            </a:r>
            <a:r>
              <a:rPr lang="ru-RU" sz="2000" b="1" dirty="0">
                <a:solidFill>
                  <a:srgbClr val="002060"/>
                </a:solidFill>
              </a:rPr>
              <a:t> ВТО</a:t>
            </a: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177539D7-6449-C247-9556-82E5B1DB0ED0}"/>
              </a:ext>
            </a:extLst>
          </p:cNvPr>
          <p:cNvSpPr/>
          <p:nvPr/>
        </p:nvSpPr>
        <p:spPr>
          <a:xfrm>
            <a:off x="1322832" y="4194048"/>
            <a:ext cx="2651760" cy="131673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Агрессивная</a:t>
            </a:r>
            <a:r>
              <a:rPr lang="ru-RU" sz="2000" b="1" dirty="0">
                <a:solidFill>
                  <a:srgbClr val="002060"/>
                </a:solidFill>
              </a:rPr>
              <a:t> экспортная политика многих стран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24941D9B-B979-5F4B-B67D-49DACE9D3995}"/>
              </a:ext>
            </a:extLst>
          </p:cNvPr>
          <p:cNvSpPr/>
          <p:nvPr/>
        </p:nvSpPr>
        <p:spPr>
          <a:xfrm>
            <a:off x="4852416" y="4212336"/>
            <a:ext cx="2651760" cy="131673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Ограничения</a:t>
            </a:r>
            <a:r>
              <a:rPr lang="ru-RU" sz="2000" b="1" dirty="0">
                <a:solidFill>
                  <a:srgbClr val="002060"/>
                </a:solidFill>
              </a:rPr>
              <a:t> российского экспорта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C7276EF2-B681-2045-8944-330EBAAEDCED}"/>
              </a:ext>
            </a:extLst>
          </p:cNvPr>
          <p:cNvSpPr/>
          <p:nvPr/>
        </p:nvSpPr>
        <p:spPr>
          <a:xfrm>
            <a:off x="8144256" y="4212336"/>
            <a:ext cx="2651760" cy="131673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Разлад</a:t>
            </a:r>
            <a:r>
              <a:rPr lang="ru-RU" sz="2000" b="1" dirty="0">
                <a:solidFill>
                  <a:srgbClr val="002060"/>
                </a:solidFill>
              </a:rPr>
              <a:t> в интеграционных группировках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5638BE8-F009-2E4F-AB70-55C529FF0B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0741746" y="5960095"/>
            <a:ext cx="1105645" cy="6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55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82E1606-DBF4-9A4D-A382-383787611340}"/>
              </a:ext>
            </a:extLst>
          </p:cNvPr>
          <p:cNvSpPr txBox="1"/>
          <p:nvPr/>
        </p:nvSpPr>
        <p:spPr>
          <a:xfrm>
            <a:off x="2057400" y="1224642"/>
            <a:ext cx="8315324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Сегодня начался новый период. Появилось множество проблем внешней торговли. </a:t>
            </a:r>
          </a:p>
          <a:p>
            <a:pPr indent="450215" algn="just">
              <a:spcBef>
                <a:spcPts val="600"/>
              </a:spcBef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ожно выделить главное: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Всемирная торговая организация сегодня не отвечает всем запросам участников мировой экономики. Более того, ВТО стала проамериканской организацией. Эти претензии уже звучали много раз.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Использование западными странами политического давления и экономических санкций против Российской Федерации.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Разворот большинства западных стран от глобализации к национальному протекционизму.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Торговые войны. </a:t>
            </a:r>
          </a:p>
        </p:txBody>
      </p:sp>
    </p:spTree>
    <p:extLst>
      <p:ext uri="{BB962C8B-B14F-4D97-AF65-F5344CB8AC3E}">
        <p14:creationId xmlns:p14="http://schemas.microsoft.com/office/powerpoint/2010/main" val="144447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24DA7EE-4BFF-6842-82A1-2C9891406ED7}"/>
              </a:ext>
            </a:extLst>
          </p:cNvPr>
          <p:cNvSpPr/>
          <p:nvPr/>
        </p:nvSpPr>
        <p:spPr>
          <a:xfrm>
            <a:off x="6560401" y="208052"/>
            <a:ext cx="54006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Проблемы российского экспорта</a:t>
            </a:r>
            <a:endParaRPr lang="ru-RU" sz="2800" i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ctr"/>
            <a:endParaRPr lang="ru-RU" sz="900" i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pic>
        <p:nvPicPr>
          <p:cNvPr id="4" name="Изображение 3">
            <a:extLst>
              <a:ext uri="{FF2B5EF4-FFF2-40B4-BE49-F238E27FC236}">
                <a16:creationId xmlns:a16="http://schemas.microsoft.com/office/drawing/2014/main" id="{95A1BBC6-749A-0045-AEEA-9376AF1B7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336" y="1844824"/>
            <a:ext cx="7781329" cy="447426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BEDEEDD-759C-6749-82CE-01BAAAD22062}"/>
              </a:ext>
            </a:extLst>
          </p:cNvPr>
          <p:cNvSpPr/>
          <p:nvPr/>
        </p:nvSpPr>
        <p:spPr>
          <a:xfrm>
            <a:off x="2351584" y="1255112"/>
            <a:ext cx="756084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</a:rPr>
              <a:t>Экспорт разных стран, млн дол</a:t>
            </a:r>
          </a:p>
          <a:p>
            <a:pPr algn="ctr"/>
            <a:endParaRPr lang="ru-RU" sz="9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596302-6AA3-0749-BB24-94E0F413E55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10741746" y="5960095"/>
            <a:ext cx="1105645" cy="6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5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6CC5F12-BBAE-804F-A946-85447A3C4BFB}"/>
              </a:ext>
            </a:extLst>
          </p:cNvPr>
          <p:cNvSpPr/>
          <p:nvPr/>
        </p:nvSpPr>
        <p:spPr>
          <a:xfrm>
            <a:off x="3658300" y="1016854"/>
            <a:ext cx="4885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002060"/>
                </a:solidFill>
              </a:rPr>
              <a:t>Что мы продаем на внешний рынок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983085F-154C-7E44-9C9C-29CEEE069C57}"/>
              </a:ext>
            </a:extLst>
          </p:cNvPr>
          <p:cNvSpPr/>
          <p:nvPr/>
        </p:nvSpPr>
        <p:spPr>
          <a:xfrm>
            <a:off x="6180988" y="200780"/>
            <a:ext cx="5847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rgbClr val="C00000"/>
                </a:solidFill>
              </a:rPr>
              <a:t>Проблемы российской внешней торговли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26479AB-51B2-C14B-ADD5-64965E84EBD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832928"/>
            <a:ext cx="9715499" cy="429441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E8FCED-388D-E24B-928B-57A9679158F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10741746" y="5960095"/>
            <a:ext cx="1105645" cy="6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1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DE97EF-0DA5-FE43-B0E4-CC934E0F7D00}"/>
              </a:ext>
            </a:extLst>
          </p:cNvPr>
          <p:cNvSpPr txBox="1"/>
          <p:nvPr/>
        </p:nvSpPr>
        <p:spPr>
          <a:xfrm>
            <a:off x="2400299" y="1779815"/>
            <a:ext cx="805406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Да, внешняя торговля растет, мы активно торгуем с другими странами.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 имеются проблемы.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мы поставляем на мировой рынок?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Нефть, газ и мало обработанные продукты.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Такая структура экспорта нам досталась из 90-х годов.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Мы экспортируем готовой продукции в 15 раз меньше Китая, в 5 раз меньше Южной Кореи. </a:t>
            </a: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объемам экспорта мы сильно уступаем ведущим странам мира. </a:t>
            </a:r>
          </a:p>
        </p:txBody>
      </p:sp>
    </p:spTree>
    <p:extLst>
      <p:ext uri="{BB962C8B-B14F-4D97-AF65-F5344CB8AC3E}">
        <p14:creationId xmlns:p14="http://schemas.microsoft.com/office/powerpoint/2010/main" val="220341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C27EB6-E074-8844-B82E-AD39252A6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02" y="476673"/>
            <a:ext cx="8106796" cy="571393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0EAC0D-5EB5-9548-AD4C-85402518930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10741746" y="5960095"/>
            <a:ext cx="1105645" cy="6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75899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379</Words>
  <Application>Microsoft Macintosh PowerPoint</Application>
  <PresentationFormat>Широкоэкранный</PresentationFormat>
  <Paragraphs>51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6</cp:revision>
  <dcterms:created xsi:type="dcterms:W3CDTF">2022-02-24T15:02:49Z</dcterms:created>
  <dcterms:modified xsi:type="dcterms:W3CDTF">2022-02-24T15:36:02Z</dcterms:modified>
</cp:coreProperties>
</file>