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EB7"/>
    <a:srgbClr val="95A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547-2DBC-4E04-BB6C-9C594023E1F0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0B51-EF30-40D8-B570-4B6494293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4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547-2DBC-4E04-BB6C-9C594023E1F0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0B51-EF30-40D8-B570-4B6494293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3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547-2DBC-4E04-BB6C-9C594023E1F0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0B51-EF30-40D8-B570-4B6494293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06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547-2DBC-4E04-BB6C-9C594023E1F0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0B51-EF30-40D8-B570-4B6494293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5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547-2DBC-4E04-BB6C-9C594023E1F0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0B51-EF30-40D8-B570-4B6494293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35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547-2DBC-4E04-BB6C-9C594023E1F0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0B51-EF30-40D8-B570-4B6494293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8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547-2DBC-4E04-BB6C-9C594023E1F0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0B51-EF30-40D8-B570-4B6494293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8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547-2DBC-4E04-BB6C-9C594023E1F0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0B51-EF30-40D8-B570-4B6494293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899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547-2DBC-4E04-BB6C-9C594023E1F0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0B51-EF30-40D8-B570-4B6494293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8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547-2DBC-4E04-BB6C-9C594023E1F0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0B51-EF30-40D8-B570-4B6494293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3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2547-2DBC-4E04-BB6C-9C594023E1F0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20B51-EF30-40D8-B570-4B6494293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6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2547-2DBC-4E04-BB6C-9C594023E1F0}" type="datetimeFigureOut">
              <a:rPr lang="ru-RU" smtClean="0"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20B51-EF30-40D8-B570-4B6494293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478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s://sh82.ru/wp-content/uploads/2018/12/2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05" y="1627368"/>
            <a:ext cx="3270069" cy="327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tatic.tildacdn.com/tild6634-3337-4338-b234-633032333435/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6" y="1778001"/>
            <a:ext cx="5486399" cy="507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7393" y="5064298"/>
            <a:ext cx="5712823" cy="956899"/>
          </a:xfrm>
        </p:spPr>
        <p:txBody>
          <a:bodyPr/>
          <a:lstStyle/>
          <a:p>
            <a:r>
              <a:rPr lang="ru-RU" dirty="0" smtClean="0"/>
              <a:t>Подготовила студентка  145 группы</a:t>
            </a:r>
            <a:br>
              <a:rPr lang="ru-RU" dirty="0" smtClean="0"/>
            </a:br>
            <a:r>
              <a:rPr lang="ru-RU" dirty="0" err="1" smtClean="0"/>
              <a:t>Ачкасова</a:t>
            </a:r>
            <a:r>
              <a:rPr lang="ru-RU" dirty="0" smtClean="0"/>
              <a:t> Виктория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888" y="220510"/>
            <a:ext cx="9144000" cy="173341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Международная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товарно-транспортная накладная </a:t>
            </a:r>
          </a:p>
        </p:txBody>
      </p:sp>
    </p:spTree>
    <p:extLst>
      <p:ext uri="{BB962C8B-B14F-4D97-AF65-F5344CB8AC3E}">
        <p14:creationId xmlns:p14="http://schemas.microsoft.com/office/powerpoint/2010/main" val="304512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7552" y="413685"/>
            <a:ext cx="1154694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Таким образом, форма международной товарно-транспортной накладной применяется при международных перевозках. Документ оформляется преимущественно на английском языке и содержит все необходимые сведения об отправителе, получателе и грузе.</a:t>
            </a:r>
          </a:p>
          <a:p>
            <a:endParaRPr lang="ru-RU" dirty="0"/>
          </a:p>
        </p:txBody>
      </p:sp>
      <p:pic>
        <p:nvPicPr>
          <p:cNvPr id="3074" name="Picture 2" descr="https://school74.edu.yar.ru/_news_/dokument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4232">
            <a:off x="4772069" y="2352352"/>
            <a:ext cx="4539336" cy="439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3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6753497" cy="6858000"/>
          </a:xfrm>
          <a:prstGeom prst="rect">
            <a:avLst/>
          </a:prstGeom>
          <a:solidFill>
            <a:srgbClr val="95AC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339944" y="-7484"/>
            <a:ext cx="2852056" cy="6865484"/>
          </a:xfrm>
          <a:prstGeom prst="rect">
            <a:avLst/>
          </a:prstGeom>
          <a:solidFill>
            <a:srgbClr val="C0CE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AutoShape 4" descr="https://s1.slide-share.ru/s_slide/01f3e6b93b36610c7c823c7eba7b3bcc/2b821f25-6071-4f2d-a000-e7ea388e3fd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s://catherineasquithgallery.com/uploads/posts/2021-02/1612482539_93-p-spasibo-za-vnimanie-na-serom-fone-1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895" y="0"/>
            <a:ext cx="9166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13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755" y="1799500"/>
            <a:ext cx="5131526" cy="3347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CMR</a:t>
            </a:r>
            <a:r>
              <a:rPr lang="ru-RU" dirty="0"/>
              <a:t> </a:t>
            </a:r>
            <a:r>
              <a:rPr lang="ru-RU" dirty="0" smtClean="0"/>
              <a:t>- международная </a:t>
            </a:r>
            <a:r>
              <a:rPr lang="ru-RU" dirty="0"/>
              <a:t>товарно-транспортная накладная составляется при перевозке грузов, осуществляемой автотранспортом, между пунктами, </a:t>
            </a:r>
            <a:r>
              <a:rPr lang="ru-RU" dirty="0" smtClean="0"/>
              <a:t>находящимися на территории разных государств.  </a:t>
            </a:r>
            <a:endParaRPr lang="ru-RU" dirty="0"/>
          </a:p>
        </p:txBody>
      </p:sp>
      <p:pic>
        <p:nvPicPr>
          <p:cNvPr id="1026" name="Picture 2" descr="https://im0-tub-ru.yandex.net/i?id=62bdd220634ef53513af14da4d81f103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48" y="477135"/>
            <a:ext cx="5004253" cy="552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561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1257" y="1185834"/>
            <a:ext cx="6178732" cy="438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условиями данной Конвенции, а соответственно, и международной товарно-транспортной накладной CMR нельзя будет воспользоваться при осуществлении транспортирования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усопших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почтовых международных конвенций;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мебели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утвари при переездах.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pbs.twimg.com/media/Env0NB_VcAMuEv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06" y="1011762"/>
            <a:ext cx="5172891" cy="518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07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9751" t="21339" r="21609" b="22768"/>
          <a:stretch/>
        </p:blipFill>
        <p:spPr>
          <a:xfrm>
            <a:off x="0" y="130628"/>
            <a:ext cx="12187995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6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725" t="19911" r="24968" b="13839"/>
          <a:stretch/>
        </p:blipFill>
        <p:spPr>
          <a:xfrm>
            <a:off x="666206" y="-117566"/>
            <a:ext cx="9601199" cy="683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80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20" t="20487" r="22770" b="9266"/>
          <a:stretch/>
        </p:blipFill>
        <p:spPr>
          <a:xfrm>
            <a:off x="1354183" y="-76910"/>
            <a:ext cx="9483633" cy="693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8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37" t="19286" r="38467" b="6263"/>
          <a:stretch/>
        </p:blipFill>
        <p:spPr>
          <a:xfrm>
            <a:off x="1502229" y="-181406"/>
            <a:ext cx="7550332" cy="703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93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10" t="27391" r="31884" b="14970"/>
          <a:stretch/>
        </p:blipFill>
        <p:spPr>
          <a:xfrm>
            <a:off x="1" y="230656"/>
            <a:ext cx="12597338" cy="63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17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Чем грозят ошибки в CMR и как их </a:t>
            </a:r>
            <a:r>
              <a:rPr lang="ru-RU" b="1" dirty="0" smtClean="0"/>
              <a:t>избежать 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006" y="2124524"/>
            <a:ext cx="7568821" cy="4351338"/>
          </a:xfrm>
        </p:spPr>
        <p:txBody>
          <a:bodyPr>
            <a:normAutofit/>
          </a:bodyPr>
          <a:lstStyle/>
          <a:p>
            <a:r>
              <a:rPr lang="ru-RU" dirty="0"/>
              <a:t>Неверное заполнение международной автомобильной накладной ЦМР может привести к проблемам как с государственными органами, так и в отношениях с партнерами по сделке.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43" y="3805213"/>
            <a:ext cx="4876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9349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131</Words>
  <Application>Microsoft Office PowerPoint</Application>
  <PresentationFormat>Произвольный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Международная товарно-транспортная накладная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Чем грозят ошибки в CMR и как их избежать ?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lomowcewaylia@mail.ru</dc:creator>
  <cp:lastModifiedBy>RePack by Diakov</cp:lastModifiedBy>
  <cp:revision>5</cp:revision>
  <dcterms:created xsi:type="dcterms:W3CDTF">2022-02-25T10:24:29Z</dcterms:created>
  <dcterms:modified xsi:type="dcterms:W3CDTF">2022-03-18T10:15:26Z</dcterms:modified>
</cp:coreProperties>
</file>