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Импорт</c:v>
                </c:pt>
              </c:strCache>
            </c:strRef>
          </c:tx>
          <c:invertIfNegative val="0"/>
          <c:dLbls>
            <c:spPr>
              <a:solidFill>
                <a:schemeClr val="accent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19999.2</c:v>
                </c:pt>
                <c:pt idx="1">
                  <c:v>18504.8</c:v>
                </c:pt>
                <c:pt idx="2">
                  <c:v>23811.599999999999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Экспорт</c:v>
                </c:pt>
              </c:strCache>
            </c:strRef>
          </c:tx>
          <c:invertIfNegative val="0"/>
          <c:dLbls>
            <c:spPr>
              <a:solidFill>
                <a:schemeClr val="accent2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38362.300000000003</c:v>
                </c:pt>
                <c:pt idx="1">
                  <c:v>33101.800000000003</c:v>
                </c:pt>
                <c:pt idx="2">
                  <c:v>45326.400000000001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Оборот</c:v>
                </c:pt>
              </c:strCache>
            </c:strRef>
          </c:tx>
          <c:invertIfNegative val="0"/>
          <c:dLbls>
            <c:spPr>
              <a:solidFill>
                <a:schemeClr val="accent3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58361.599999999999</c:v>
                </c:pt>
                <c:pt idx="1">
                  <c:v>51606.5</c:v>
                </c:pt>
                <c:pt idx="2">
                  <c:v>69137.899999999994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002624"/>
        <c:axId val="67761792"/>
      </c:barChart>
      <c:catAx>
        <c:axId val="135002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7761792"/>
        <c:crosses val="autoZero"/>
        <c:auto val="1"/>
        <c:lblAlgn val="ctr"/>
        <c:lblOffset val="100"/>
        <c:noMultiLvlLbl val="0"/>
      </c:catAx>
      <c:valAx>
        <c:axId val="67761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50026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.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.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5,8%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49,2%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6,9%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18,3%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11,6%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0,8%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Текстильные изделия и обувь</c:v>
                </c:pt>
                <c:pt idx="1">
                  <c:v>Машины и оборудование</c:v>
                </c:pt>
                <c:pt idx="2">
                  <c:v>Металлы и изделия из них</c:v>
                </c:pt>
                <c:pt idx="3">
                  <c:v>Химическая промышленность</c:v>
                </c:pt>
                <c:pt idx="4">
                  <c:v>Продовольственные товары и сырье для их производства</c:v>
                </c:pt>
                <c:pt idx="5">
                  <c:v>Топливно-энергетические товары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5.8000000000000003E-2</c:v>
                </c:pt>
                <c:pt idx="1">
                  <c:v>0.49199999999999999</c:v>
                </c:pt>
                <c:pt idx="2">
                  <c:v>6.9000000000000006E-2</c:v>
                </c:pt>
                <c:pt idx="3">
                  <c:v>0.183</c:v>
                </c:pt>
                <c:pt idx="4">
                  <c:v>0.11600000000000001</c:v>
                </c:pt>
                <c:pt idx="5">
                  <c:v>8.0000000000000002E-3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EC87-AF6E-4CAB-8846-54A5C300B222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A8ABDF-1101-4F6E-9580-A747CB22151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EC87-AF6E-4CAB-8846-54A5C300B222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ABDF-1101-4F6E-9580-A747CB2215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EC87-AF6E-4CAB-8846-54A5C300B222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ABDF-1101-4F6E-9580-A747CB2215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EC87-AF6E-4CAB-8846-54A5C300B222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ABDF-1101-4F6E-9580-A747CB2215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EC87-AF6E-4CAB-8846-54A5C300B222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ABDF-1101-4F6E-9580-A747CB22151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EC87-AF6E-4CAB-8846-54A5C300B222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ABDF-1101-4F6E-9580-A747CB22151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EC87-AF6E-4CAB-8846-54A5C300B222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ABDF-1101-4F6E-9580-A747CB22151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EC87-AF6E-4CAB-8846-54A5C300B222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ABDF-1101-4F6E-9580-A747CB2215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EC87-AF6E-4CAB-8846-54A5C300B222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ABDF-1101-4F6E-9580-A747CB2215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EC87-AF6E-4CAB-8846-54A5C300B222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ABDF-1101-4F6E-9580-A747CB2215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EC87-AF6E-4CAB-8846-54A5C300B222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ABDF-1101-4F6E-9580-A747CB2215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781EC87-AF6E-4CAB-8846-54A5C300B222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BA8ABDF-1101-4F6E-9580-A747CB22151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63855/bac85d99d5cae4b922102eadb0919982ac9f262c/" TargetMode="External"/><Relationship Id="rId2" Type="http://schemas.openxmlformats.org/officeDocument/2006/relationships/hyperlink" Target="file:///C:\Users\9734~1\%20AppData\Local\Temp\Rar$DIa14736.26277\%20&#1057;&#1073;&#1086;&#1088;&#1085;&#1080;&#1082;%201%20&#1095;&#1072;&#1089;&#1090;&#1100;%20(&#1089;&#1090;&#1088;.%201-74).pdf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348880"/>
            <a:ext cx="8892480" cy="1470025"/>
          </a:xfrm>
        </p:spPr>
        <p:txBody>
          <a:bodyPr>
            <a:noAutofit/>
          </a:bodyPr>
          <a:lstStyle/>
          <a:p>
            <a:r>
              <a:rPr lang="ru-RU" sz="3000" b="1" dirty="0">
                <a:effectLst/>
              </a:rPr>
              <a:t>АНАЛИЗ ОСОБЕННОСТЕЙ ПЕРЕМЕЩЕНИЯ ТОВАРОВ, ПОДЛЕЖАЩИХ ЛИЦЕНЗИРОВАНИЮ, ЧЕРЕЗ ТАМОЖЕННУЮ ГРАНИЦУ ЕАЭС В СОВРЕМЕННЫХ УСЛОВИЯХ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5445224"/>
            <a:ext cx="6400800" cy="1219200"/>
          </a:xfrm>
        </p:spPr>
        <p:txBody>
          <a:bodyPr/>
          <a:lstStyle/>
          <a:p>
            <a:pPr algn="r"/>
            <a:r>
              <a:rPr lang="ru-RU" dirty="0" smtClean="0"/>
              <a:t>Выполнила : Баженова Арина Андреевна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102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08720"/>
            <a:ext cx="820891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На сегодняшний день установлены следующие ограничения/запреты</a:t>
            </a:r>
            <a:r>
              <a:rPr lang="ru-RU" dirty="0" smtClean="0"/>
              <a:t>: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r>
              <a:rPr lang="ru-RU" dirty="0" smtClean="0"/>
              <a:t>- тарифные квоты на импорт мяса крупного рогатого скота (замороженного, охлажденного и свежего), свинины, мяса и пищевых субпродуктов домашней птицы;</a:t>
            </a:r>
          </a:p>
          <a:p>
            <a:r>
              <a:rPr lang="ru-RU" dirty="0" smtClean="0"/>
              <a:t>- лицензирование импорта труб из коррозионностойкой стали наружным диаметром до 426 мм включительно;</a:t>
            </a:r>
          </a:p>
          <a:p>
            <a:r>
              <a:rPr lang="ru-RU" dirty="0" smtClean="0"/>
              <a:t>- ограничения в соответствии с обязательствами ВТО на ель обыкновенную, пихту белую европейскую и сосну обыкновенную; </a:t>
            </a:r>
          </a:p>
          <a:p>
            <a:r>
              <a:rPr lang="ru-RU" dirty="0" smtClean="0"/>
              <a:t>- ограничения на ввоз/вывоз сырой нефти и продуктов ее переработки, минеральных и химических удобрений и тростникового сахара без вкусо-ароматических или красящих добавок;</a:t>
            </a:r>
          </a:p>
          <a:p>
            <a:r>
              <a:rPr lang="ru-RU" dirty="0" smtClean="0"/>
              <a:t>- количественные ограничения на импорт/экспорт отходов и лома алюминиевого, медного, никелевого и черных металлов;</a:t>
            </a:r>
          </a:p>
          <a:p>
            <a:r>
              <a:rPr lang="ru-RU" dirty="0" smtClean="0"/>
              <a:t>- исключительное право на экспорт природного газа и минеральных и химических удобрений.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950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Анализ количества выданных в сфере внешней торговли лицензий</a:t>
            </a:r>
            <a:endParaRPr lang="ru-RU" sz="24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097449"/>
              </p:ext>
            </p:extLst>
          </p:nvPr>
        </p:nvGraphicFramePr>
        <p:xfrm>
          <a:off x="1907704" y="1091645"/>
          <a:ext cx="5840263" cy="4566398"/>
        </p:xfrm>
        <a:graphic>
          <a:graphicData uri="http://schemas.openxmlformats.org/drawingml/2006/table">
            <a:tbl>
              <a:tblPr firstRow="1" firstCol="1" bandRow="1"/>
              <a:tblGrid>
                <a:gridCol w="1087735"/>
                <a:gridCol w="648072"/>
                <a:gridCol w="720080"/>
                <a:gridCol w="576064"/>
                <a:gridCol w="648072"/>
                <a:gridCol w="576064"/>
                <a:gridCol w="648072"/>
                <a:gridCol w="936104"/>
              </a:tblGrid>
              <a:tr h="7986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57050" marR="5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2018</a:t>
                      </a:r>
                    </a:p>
                  </a:txBody>
                  <a:tcPr marL="57050" marR="5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2019</a:t>
                      </a:r>
                    </a:p>
                  </a:txBody>
                  <a:tcPr marL="57050" marR="5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Темп роста, +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</a:rPr>
                        <a:t>/-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Темп роста, %</a:t>
                      </a:r>
                    </a:p>
                  </a:txBody>
                  <a:tcPr marL="57050" marR="5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2020</a:t>
                      </a:r>
                    </a:p>
                  </a:txBody>
                  <a:tcPr marL="57050" marR="5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Темп роста, +</a:t>
                      </a:r>
                      <a:r>
                        <a:rPr lang="en-US" sz="1200">
                          <a:effectLst/>
                          <a:latin typeface="Times New Roman"/>
                          <a:ea typeface="Calibri"/>
                        </a:rPr>
                        <a:t>/-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050" marR="5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Темп роста, %</a:t>
                      </a:r>
                    </a:p>
                  </a:txBody>
                  <a:tcPr marL="57050" marR="5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36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Количество зарегистрированных заявлений, в том числе</a:t>
                      </a:r>
                    </a:p>
                  </a:txBody>
                  <a:tcPr marL="57050" marR="5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11 651</a:t>
                      </a:r>
                    </a:p>
                  </a:txBody>
                  <a:tcPr marL="57050" marR="5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12 301</a:t>
                      </a:r>
                    </a:p>
                  </a:txBody>
                  <a:tcPr marL="57050" marR="5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650</a:t>
                      </a:r>
                    </a:p>
                  </a:txBody>
                  <a:tcPr marL="57050" marR="5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105.6</a:t>
                      </a:r>
                    </a:p>
                  </a:txBody>
                  <a:tcPr marL="57050" marR="5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8 283</a:t>
                      </a:r>
                    </a:p>
                  </a:txBody>
                  <a:tcPr marL="57050" marR="5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-4 018</a:t>
                      </a:r>
                    </a:p>
                  </a:txBody>
                  <a:tcPr marL="57050" marR="5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67.3</a:t>
                      </a:r>
                    </a:p>
                  </a:txBody>
                  <a:tcPr marL="57050" marR="5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4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- поданных </a:t>
                      </a:r>
                      <a:r>
                        <a:rPr lang="en-US" sz="1200">
                          <a:effectLst/>
                          <a:latin typeface="Times New Roman"/>
                          <a:ea typeface="Calibri"/>
                        </a:rPr>
                        <a:t>online</a:t>
                      </a: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  </a:t>
                      </a:r>
                    </a:p>
                  </a:txBody>
                  <a:tcPr marL="57050" marR="5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4 501</a:t>
                      </a:r>
                    </a:p>
                  </a:txBody>
                  <a:tcPr marL="57050" marR="5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5 532</a:t>
                      </a:r>
                    </a:p>
                  </a:txBody>
                  <a:tcPr marL="57050" marR="5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1 031</a:t>
                      </a:r>
                    </a:p>
                  </a:txBody>
                  <a:tcPr marL="57050" marR="5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122.9</a:t>
                      </a:r>
                    </a:p>
                  </a:txBody>
                  <a:tcPr marL="57050" marR="5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3 843</a:t>
                      </a:r>
                    </a:p>
                  </a:txBody>
                  <a:tcPr marL="57050" marR="5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-1 689</a:t>
                      </a:r>
                    </a:p>
                  </a:txBody>
                  <a:tcPr marL="57050" marR="5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69.5</a:t>
                      </a:r>
                    </a:p>
                  </a:txBody>
                  <a:tcPr marL="57050" marR="5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1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Количество оформленных лицензий</a:t>
                      </a:r>
                    </a:p>
                  </a:txBody>
                  <a:tcPr marL="57050" marR="5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10 795</a:t>
                      </a:r>
                    </a:p>
                  </a:txBody>
                  <a:tcPr marL="57050" marR="5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10 885</a:t>
                      </a:r>
                    </a:p>
                  </a:txBody>
                  <a:tcPr marL="57050" marR="5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90</a:t>
                      </a:r>
                    </a:p>
                  </a:txBody>
                  <a:tcPr marL="57050" marR="5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100.8</a:t>
                      </a:r>
                    </a:p>
                  </a:txBody>
                  <a:tcPr marL="57050" marR="5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7 564</a:t>
                      </a:r>
                    </a:p>
                  </a:txBody>
                  <a:tcPr marL="57050" marR="5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</a:rPr>
                        <a:t>-3 321</a:t>
                      </a:r>
                    </a:p>
                  </a:txBody>
                  <a:tcPr marL="57050" marR="5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</a:rPr>
                        <a:t>69.5</a:t>
                      </a:r>
                    </a:p>
                  </a:txBody>
                  <a:tcPr marL="57050" marR="5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99592" y="5733256"/>
            <a:ext cx="7254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Таблица 2 – Основные показатели лицензирования в сфере внешней торговли за 2018-2020 год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65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25327"/>
            <a:ext cx="8352928" cy="3247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Динамика достаточно понятна в сложившихся условиях: количество оформленных лицензий, как и количество зарегистрированных тем или иным образом в 2020 году снизилось более чем на 30%, что вызвано снижение торговой деятельности не только в России, но и в мире в период пандемии и последующего </a:t>
            </a:r>
            <a:r>
              <a:rPr lang="ru-RU" dirty="0" err="1" smtClean="0"/>
              <a:t>локдауна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Однако больший интерес вызывает количество зарегистрированных заявлений, которые были поданы </a:t>
            </a:r>
            <a:r>
              <a:rPr lang="ru-RU" dirty="0" err="1" smtClean="0"/>
              <a:t>online</a:t>
            </a:r>
            <a:r>
              <a:rPr lang="ru-RU" dirty="0" smtClean="0"/>
              <a:t>: их количество никогда за 3 анализируемых года не превышало 50%, что является одной из проблем лицензирования товаров и работы ФТС в целом, так, на принятие и обработку заявлений </a:t>
            </a:r>
            <a:r>
              <a:rPr lang="ru-RU" dirty="0" err="1" smtClean="0"/>
              <a:t>online</a:t>
            </a:r>
            <a:r>
              <a:rPr lang="ru-RU" dirty="0" smtClean="0"/>
              <a:t> требуется гораздо меньше ресурсов, причем как временных, так и человеческих, тогда как </a:t>
            </a:r>
            <a:r>
              <a:rPr lang="ru-RU" dirty="0" err="1" smtClean="0"/>
              <a:t>offline</a:t>
            </a:r>
            <a:r>
              <a:rPr lang="ru-RU" dirty="0" smtClean="0"/>
              <a:t> – наоборот.</a:t>
            </a:r>
            <a:endParaRPr lang="ru-RU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44" y="3581788"/>
            <a:ext cx="4382685" cy="2912659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323" y="3581788"/>
            <a:ext cx="3804840" cy="2832745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545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используемых источников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772816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Статистика внешнеторговой деятельности России со странами ЕАЭС. Статистика ФТС [Электронный ресурс]. – Режим доступа: https://customs.gov.ru/folder/509 (дата обращения: 27 апреля 2022)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Отчет Федеральной таможенной службы РФ за 2021 год [Электронный ресурс]. – Режим доступа: </a:t>
            </a:r>
            <a:r>
              <a:rPr lang="ru-RU" u="sng" dirty="0">
                <a:hlinkClick r:id="rId2"/>
              </a:rPr>
              <a:t>file:///C:/Users/9734~1/ </a:t>
            </a:r>
            <a:r>
              <a:rPr lang="ru-RU" u="sng" dirty="0" err="1">
                <a:hlinkClick r:id="rId2"/>
              </a:rPr>
              <a:t>AppData</a:t>
            </a:r>
            <a:r>
              <a:rPr lang="ru-RU" u="sng" dirty="0">
                <a:hlinkClick r:id="rId2"/>
              </a:rPr>
              <a:t>/</a:t>
            </a:r>
            <a:r>
              <a:rPr lang="ru-RU" u="sng" dirty="0" err="1">
                <a:hlinkClick r:id="rId2"/>
              </a:rPr>
              <a:t>Local</a:t>
            </a:r>
            <a:r>
              <a:rPr lang="ru-RU" u="sng" dirty="0">
                <a:hlinkClick r:id="rId2"/>
              </a:rPr>
              <a:t>/</a:t>
            </a:r>
            <a:r>
              <a:rPr lang="ru-RU" u="sng" dirty="0" err="1">
                <a:hlinkClick r:id="rId2"/>
              </a:rPr>
              <a:t>Temp</a:t>
            </a:r>
            <a:r>
              <a:rPr lang="ru-RU" u="sng" dirty="0">
                <a:hlinkClick r:id="rId2"/>
              </a:rPr>
              <a:t>/Rar$DIa14736.26277/ Сборник%201%20часть%20(стр.%201-74).pdf</a:t>
            </a:r>
            <a:r>
              <a:rPr lang="ru-RU" dirty="0"/>
              <a:t> (дата обращения:  </a:t>
            </a:r>
            <a:r>
              <a:rPr lang="ru-RU" dirty="0" smtClean="0"/>
              <a:t>27 апреля </a:t>
            </a:r>
            <a:r>
              <a:rPr lang="ru-RU" dirty="0"/>
              <a:t>2022) 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 Информация по товарному коду 7408 11 000 0 [Электронный ресурс]. – Режим доступа: https://www.alta.ru/tnved/code/ 7408110000/ (дата обращения: 27 апреля 2022)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Лицензирование в сфере внешней торговли (Приложение №7 к Договору о ЕАЭС) [Электронный ресурс]. – Режим доступа: </a:t>
            </a:r>
            <a:r>
              <a:rPr lang="ru-RU" u="sng" dirty="0">
                <a:hlinkClick r:id="rId3"/>
              </a:rPr>
              <a:t>http://www.consultant.ru/document/cons_doc_LAW_163855/bac85d99d5cae4b922102eadb0919982ac9f262c/</a:t>
            </a:r>
            <a:r>
              <a:rPr lang="ru-RU" dirty="0"/>
              <a:t> (дата обращения: </a:t>
            </a:r>
            <a:r>
              <a:rPr lang="ru-RU" dirty="0" smtClean="0"/>
              <a:t>27 апреля2022</a:t>
            </a:r>
            <a:r>
              <a:rPr lang="ru-RU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019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Спасибо за внимание!</a:t>
            </a:r>
            <a:endParaRPr lang="ru-RU" b="1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556792"/>
            <a:ext cx="4303390" cy="5186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668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Внешнеторговая деятельность России со странами ЕАЭС достаточно активна. В таблице 1 представим основные результаты внешнеторговой деятельности России со странами ЕАЭС за период с 2019 по 2021 год.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413871"/>
              </p:ext>
            </p:extLst>
          </p:nvPr>
        </p:nvGraphicFramePr>
        <p:xfrm>
          <a:off x="1043609" y="3429000"/>
          <a:ext cx="7128790" cy="2736303"/>
        </p:xfrm>
        <a:graphic>
          <a:graphicData uri="http://schemas.openxmlformats.org/drawingml/2006/table">
            <a:tbl>
              <a:tblPr firstRow="1" firstCol="1" bandRow="1"/>
              <a:tblGrid>
                <a:gridCol w="897860"/>
                <a:gridCol w="1031107"/>
                <a:gridCol w="922549"/>
                <a:gridCol w="1006418"/>
                <a:gridCol w="573678"/>
                <a:gridCol w="1019816"/>
                <a:gridCol w="922549"/>
                <a:gridCol w="754813"/>
              </a:tblGrid>
              <a:tr h="156360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2020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Темп роста, +</a:t>
                      </a:r>
                      <a:r>
                        <a:rPr lang="en-US" sz="1400">
                          <a:effectLst/>
                          <a:latin typeface="Times New Roman"/>
                          <a:ea typeface="Calibri"/>
                        </a:rPr>
                        <a:t>/-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Темп роста,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2021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Темп роста, +</a:t>
                      </a:r>
                      <a:r>
                        <a:rPr lang="en-US" sz="1400">
                          <a:effectLst/>
                          <a:latin typeface="Times New Roman"/>
                          <a:ea typeface="Calibri"/>
                        </a:rPr>
                        <a:t>/-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Темп роста,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9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Импорт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19 999.2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18 504.8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-1 494.4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92.5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23 811.6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5 306.8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128.7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9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Экспорт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38 362.3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33 101.8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-5 260.5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86.3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45 326.4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12 224.6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136.9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9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Оборот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58 361.6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51 606.5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-6 755.1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88.4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69 137.9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17 531.4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133.9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3528" y="2276872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b="1" dirty="0" smtClean="0"/>
              <a:t>Таблица 1 – Основные результаты внешнеторговой деятельности России со странами ЕАЭС за 2019-2021 год, млн. долл.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4589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017" y="548680"/>
            <a:ext cx="83529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Как видно из данных Федеральной таможенной службы России, в 2020 году внешнеторговая деятельность заметно снизила свои объемы – в среднем на 10%. Причина ясна – пандемия </a:t>
            </a:r>
            <a:r>
              <a:rPr lang="ru-RU" dirty="0" err="1" smtClean="0"/>
              <a:t>коронавируса</a:t>
            </a:r>
            <a:r>
              <a:rPr lang="ru-RU" dirty="0" smtClean="0"/>
              <a:t>, в связи с которой в ряде отраслей спрос снизился до рекордно низкий значений, торговая отрасль здесь стала одним из ярчайших примеров негативного влияния пандемии. Далее в 2021 году объемы восстановились – рост показали все анализируемые показатели: импорт, экспорт и общий объем внешнеторговой деятельности со странами ЕАЭС – в среднем на треть от значений предыдущего года.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438" y="3165548"/>
            <a:ext cx="5580085" cy="3104586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9070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260648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На рисунке 1 продемонстрируем динамику ключевых показателей – импорта и экспорта за последние 3 года.</a:t>
            </a:r>
            <a:endParaRPr lang="ru-RU" b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774607560"/>
              </p:ext>
            </p:extLst>
          </p:nvPr>
        </p:nvGraphicFramePr>
        <p:xfrm>
          <a:off x="1007604" y="1268760"/>
          <a:ext cx="770485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55576" y="5506500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Рисунок 1 – Основные показатели внешнеторговой деятельности России со странами ЕАЭС за 2019-2021 год, млн. долл.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0689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75608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Далее проанализируем импорт России (из всех стран).</a:t>
            </a:r>
          </a:p>
          <a:p>
            <a:pPr algn="just"/>
            <a:r>
              <a:rPr lang="ru-RU" dirty="0" smtClean="0"/>
              <a:t>Так, в прошлом году в Россию было импортировано товаров на сумму 293 млрд. долл., что на 27% выше чем в 2020 году – 232 млрд. долл. </a:t>
            </a:r>
            <a:r>
              <a:rPr lang="ru-RU" dirty="0" smtClean="0"/>
              <a:t>На рисунке 2 продемонстрируем товарную структуру импорта в 2021 году.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834585855"/>
              </p:ext>
            </p:extLst>
          </p:nvPr>
        </p:nvGraphicFramePr>
        <p:xfrm>
          <a:off x="1097423" y="1989434"/>
          <a:ext cx="6703640" cy="39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205880" y="6021288"/>
            <a:ext cx="6606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Рисунок 2 – Структура импорта России в 2021 году, %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0409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548680"/>
            <a:ext cx="889349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Доля текстильных изделий и обуви в структуре импорта в 2021 году уменьшилась по сравнению с предыдущим годом на 0.5%, при этом стоимостный объем товаров этой группы увеличился на 16.2%, тогда как физический лишь на 11.5%.</a:t>
            </a:r>
          </a:p>
          <a:p>
            <a:pPr algn="just"/>
            <a:r>
              <a:rPr lang="ru-RU" dirty="0" smtClean="0"/>
              <a:t>Машины и оборудование заняли в структуре импорта практически половину – 49.2%, стоимостный объем по сравнению с 2020 годом увеличился на треть: инструменты и оптические аппараты на 6.9%, механическое оборудование – на 25.9%, электрическое оборудование – на 21.8%. Физический объем импорта грузовых и легковых автомобилей увеличился в 1.4 раза.</a:t>
            </a:r>
          </a:p>
          <a:p>
            <a:pPr algn="just"/>
            <a:r>
              <a:rPr lang="ru-RU" dirty="0" smtClean="0"/>
              <a:t>Импорт металлов и изделий из них в 2021 году увеличился незначительно - на 0.1% по сравнению с прошлым годом и составил 6.9% в общем объеме импорта. Физический объем импорта крепежной арматуры и фурнитуры увеличился на 13.5%, металлоконструкций из черных металлов – на 14.1%, плоского проката из железа и нелегированной стали – на 5.6%, в отличие от труб, импорт которых наоборот снизился на 11.3%.</a:t>
            </a:r>
          </a:p>
          <a:p>
            <a:pPr algn="just"/>
            <a:r>
              <a:rPr lang="ru-RU" dirty="0" smtClean="0"/>
              <a:t>Доля импорта химической промышленности в общем объеме импорта остался без изменений – 18.3%. </a:t>
            </a:r>
            <a:r>
              <a:rPr lang="ru-RU" dirty="0" smtClean="0"/>
              <a:t>Объем топливно-энергетических товаров, импортируемых в России, всегда незначителен, его доля в общем объеме импорта в 2021 году составила менее 1%. Интересен тот факт, что стоимостный объем по сравнению с 2020 годом увеличился на 31%, тогда как физический наоборот уменьшился на 3.4%.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1164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3529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С экспортом положение России несколько иное. В 2021 год из России было экспортировано товаров на сумму почти 500 млрд. долл., что почти в 1.5 раза превышает экспорт 2020 года.</a:t>
            </a:r>
          </a:p>
          <a:p>
            <a:pPr algn="ctr"/>
            <a:r>
              <a:rPr lang="ru-RU" dirty="0" smtClean="0"/>
              <a:t>Проанализируем экспорт России в 2021 году. Структуру представим на рисунке 3.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612" y="1822450"/>
            <a:ext cx="7128792" cy="4165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48780" y="6017898"/>
            <a:ext cx="6390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Рисунок 3 – Структура экспорта России в 2021 году, %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4657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66784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Доля экспорта целлюлозно-бумажных изделий и лесоматериалов в 2021 году составила 3.5%, что меньше чем в 2020 году на 0.2%. Стоимостный объем увеличился более чем на треть, тогда как физический снизился на 4.1%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59601" y="1665968"/>
            <a:ext cx="6534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Доля экспорта машин и оборудования по сравнению с 2020 годом уменьшилась на 0.9%. Стоимостный объем экспорта машин и оборудования увеличился практически на 30%,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429000"/>
            <a:ext cx="81186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Стоимостный объем экспорта металлов и изделий из них увеличился в 1.5 раза, физический – лишь на 7.9%, из них: полуфабрикаты из железа и нелегированной стали – на 15%, плоские прокаты из них же – на 11.6%. Тогда как экспорты меди и медных сплавов снизился на 40.3%, чугуна – на 6%. Снижение экспорта меди было «компенсировано» увеличением экспорта медной проволоки – в 2.2 раза в стоимостном объеме и на 45% в физическом, эксперты связывают этот факт с тарифным «арбитражем»: экспорт медной проволоки пошлиной не облагается, в отличие от меди и медных сплавов.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86689"/>
            <a:ext cx="1265612" cy="1406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3448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028" y="116632"/>
            <a:ext cx="87849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Доля экспорта химической промышленности по сравнению с 2020 годом выросла на 0.6%, стоимостный объем – на практически 35%, физический – менее чем на 1%, включая: каучук и резина – на 11%, мыло и моющие средства – на 3.1%, пластмассы и изделия из них – на 18%, удобрения – на почти 10%. При этом экспорт фармацевтической продукции наоборот снизился на 5.6%.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4935" y="4005064"/>
            <a:ext cx="88569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Топливно-энергетические товары без сомнений до сих пор остаются основой экспорта, их доля в общей структуре экспорта огромна – 54.3% (по сравнению с 49.7% в 2020 году). Стоимостный объем увеличился на рекордные 59.3%, тогда как физический остался на прежнем уровне. При этом физические объемы некоторых товаров увеличились: природный газ – на 0.5%, керосин – на 28.3%, каменный уголь – на 6.4%, электроэнергия – в 1.9 раз. Тогда как физические объемы экспорта автомобильного бензина снизились на четверть, сырой нефти – на 3.8%.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189" y="1598431"/>
            <a:ext cx="4320480" cy="2406633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32242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54</TotalTime>
  <Words>1390</Words>
  <Application>Microsoft Office PowerPoint</Application>
  <PresentationFormat>Экран (4:3)</PresentationFormat>
  <Paragraphs>113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Исполнительная</vt:lpstr>
      <vt:lpstr>АНАЛИЗ ОСОБЕННОСТЕЙ ПЕРЕМЕЩЕНИЯ ТОВАРОВ, ПОДЛЕЖАЩИХ ЛИЦЕНЗИРОВАНИЮ, ЧЕРЕЗ ТАМОЖЕННУЮ ГРАНИЦУ ЕАЭС В СОВРЕМЕННЫХ УСЛОВИЯХ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используемых источников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ОСОБЕННОСТЕЙ ПЕРЕМЕЩЕНИЯ ТОВАРОВ, ПОДЛЕЖАЩИХ ЛИЦЕНЗИРОВАНИЮ, ЧЕРЕЗ ТАМОЖЕННУЮ ГРАНИЦУ ЕАЭС В СОВРЕМЕННЫХ УСЛОВИЯХ</dc:title>
  <dc:creator>PC</dc:creator>
  <cp:lastModifiedBy>PC</cp:lastModifiedBy>
  <cp:revision>6</cp:revision>
  <dcterms:created xsi:type="dcterms:W3CDTF">2022-04-27T09:20:11Z</dcterms:created>
  <dcterms:modified xsi:type="dcterms:W3CDTF">2022-04-27T10:14:47Z</dcterms:modified>
</cp:coreProperties>
</file>