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"/>
  </p:notesMasterIdLst>
  <p:sldIdLst>
    <p:sldId id="310" r:id="rId3"/>
    <p:sldId id="312" r:id="rId4"/>
    <p:sldId id="313" r:id="rId5"/>
    <p:sldId id="314" r:id="rId6"/>
    <p:sldId id="315" r:id="rId7"/>
    <p:sldId id="316" r:id="rId8"/>
    <p:sldId id="318" r:id="rId9"/>
    <p:sldId id="317" r:id="rId10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12"/>
      <p:bold r:id="rId13"/>
    </p:embeddedFont>
    <p:embeddedFont>
      <p:font typeface="Playfair Display" panose="020B0604020202020204" charset="-52"/>
      <p:regular r:id="rId14"/>
      <p:bold r:id="rId15"/>
      <p:italic r:id="rId16"/>
      <p:boldItalic r:id="rId17"/>
    </p:embeddedFont>
    <p:embeddedFont>
      <p:font typeface="Merriweather" panose="00000500000000000000"/>
      <p:regular r:id="rId18"/>
      <p:bold r:id="rId19"/>
      <p:italic r:id="rId20"/>
      <p:boldItalic r:id="rId21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BE49E7E3-CE7F-4F21-A913-0D4C44FBD3D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8" autoAdjust="0"/>
    <p:restoredTop sz="94719" autoAdjust="0"/>
  </p:normalViewPr>
  <p:slideViewPr>
    <p:cSldViewPr snapToGrid="0">
      <p:cViewPr varScale="1">
        <p:scale>
          <a:sx n="97" d="100"/>
          <a:sy n="97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font" Target="fonts/font1.fntdata" /><Relationship Id="rId13" Type="http://schemas.openxmlformats.org/officeDocument/2006/relationships/font" Target="fonts/font2.fntdata" /><Relationship Id="rId14" Type="http://schemas.openxmlformats.org/officeDocument/2006/relationships/font" Target="fonts/font3.fntdata" /><Relationship Id="rId15" Type="http://schemas.openxmlformats.org/officeDocument/2006/relationships/font" Target="fonts/font4.fntdata" /><Relationship Id="rId16" Type="http://schemas.openxmlformats.org/officeDocument/2006/relationships/font" Target="fonts/font5.fntdata" /><Relationship Id="rId17" Type="http://schemas.openxmlformats.org/officeDocument/2006/relationships/font" Target="fonts/font6.fntdata" /><Relationship Id="rId18" Type="http://schemas.openxmlformats.org/officeDocument/2006/relationships/font" Target="fonts/font7.fntdata" /><Relationship Id="rId19" Type="http://schemas.openxmlformats.org/officeDocument/2006/relationships/font" Target="fonts/font8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9.fntdata" /><Relationship Id="rId21" Type="http://schemas.openxmlformats.org/officeDocument/2006/relationships/font" Target="fonts/font10.fntdata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10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9305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Opening slide">
  <p:cSld name="Opening slide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60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113522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transition spd="slow">
    <p:push dir="u"/>
  </p:transition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hyperlink" Target="https://www.interfax-russia.ru/far-east/news/vozobnovilis-mezhdunarodnye-gruzovye-perevozki-po-amuru-iz-habarovska-v-knr" TargetMode="External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microsoft.com/office/2007/relationships/hdphoto" Target="../media/image9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2.jpeg" /><Relationship Id="rId4" Type="http://schemas.microsoft.com/office/2007/relationships/hdphoto" Target="../media/image13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3719214" y="1449512"/>
            <a:ext cx="4972905" cy="1395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smtClean="0">
                <a:solidFill>
                  <a:srgbClr val="434343"/>
                </a:solidFill>
                <a:latin typeface="Bahnschrift Condensed" panose="020b0502040204020203" pitchFamily="34" charset="0"/>
              </a:rPr>
              <a:t>Международный речной пункт пропуска</a:t>
            </a:r>
            <a:br>
              <a:rPr lang="ru-RU" sz="4000" smtClean="0">
                <a:solidFill>
                  <a:srgbClr val="434343"/>
                </a:solidFill>
                <a:latin typeface="Bahnschrift Condensed" panose="020b0502040204020203" pitchFamily="34" charset="0"/>
              </a:rPr>
            </a:br>
            <a:r>
              <a:rPr lang="ru-RU" sz="4000" smtClean="0">
                <a:solidFill>
                  <a:srgbClr val="434343"/>
                </a:solidFill>
                <a:latin typeface="Bahnschrift Condensed" panose="020b0502040204020203" pitchFamily="34" charset="0"/>
              </a:rPr>
              <a:t> Хабаровск</a:t>
            </a:r>
            <a:endParaRPr sz="4000">
              <a:solidFill>
                <a:srgbClr val="43434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s://lhl-77.ru/images/team_logo/1444327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8691" y="21199"/>
            <a:ext cx="5122301" cy="51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7105" y="3086100"/>
            <a:ext cx="3609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Поволжского института управления РАНХиГС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38.05.02 Таможенное дело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Березанова Елена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Кораблева Виктория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 группа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63097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s://aif-s3.aif.ru/images/025/998/73be5ca12fe502149d0ad59a7fe07f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0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47650" y="-196219"/>
            <a:ext cx="9391650" cy="62693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3574774" y="445465"/>
            <a:ext cx="5143914" cy="1395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Международный речной пункт пропуска Хабаровск возобновляет работу с 6 мая 2022 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324" y="2552700"/>
            <a:ext cx="5321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После зимнего периода вновь заработала грузовая линия по Амуру Хабаровск – КНР. Речные грузовые перевозки стали возможны сразу после открытия навигации. А вот пассажирская международная линия пока не заработала.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62494" t="20169" b="9455"/>
          <a:stretch>
            <a:fillRect/>
          </a:stretch>
        </p:blipFill>
        <p:spPr>
          <a:xfrm>
            <a:off x="207735" y="210087"/>
            <a:ext cx="3576589" cy="357658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9255155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7950" y="-1619428"/>
            <a:ext cx="4352100" cy="717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ynews/138655/77d9d5747c8cfd183819f3387fbfc819/992x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286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0286998" cy="51435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349" y="2700260"/>
            <a:ext cx="6943951" cy="1782300"/>
          </a:xfrm>
        </p:spPr>
        <p:txBody>
          <a:bodyPr/>
          <a:lstStyle/>
          <a:p>
            <a:pPr algn="l"/>
            <a:r>
              <a:rPr lang="ru-RU" sz="2800">
                <a:solidFill>
                  <a:schemeClr val="bg1"/>
                </a:solidFill>
              </a:rPr>
              <a:t>Как сообщает </a:t>
            </a:r>
            <a:r>
              <a:rPr lang="ru-RU" sz="2800" u="sng">
                <a:solidFill>
                  <a:schemeClr val="bg1"/>
                </a:solidFill>
                <a:hlinkClick r:id="rId3"/>
              </a:rPr>
              <a:t>«Интерфакс»</a:t>
            </a:r>
            <a:r>
              <a:rPr lang="ru-RU" sz="2800">
                <a:solidFill>
                  <a:schemeClr val="bg1"/>
                </a:solidFill>
              </a:rPr>
              <a:t> со ссылкой на хабаровскую таможню, оформление грузов идет через пункт пропуска «Хабаровск» ежедневно 8 до 20 часов. В 2021 году в речном порту было оформлено более 448 тыс. тонн груза и 192 транспортных средства.</a:t>
            </a:r>
            <a:br>
              <a:rPr lang="ru-RU" sz="2800">
                <a:solidFill>
                  <a:schemeClr val="bg1"/>
                </a:solidFill>
                <a:hlinkClick r:id="rId3"/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052" name="Picture 4" descr="https://radioportal.ru/sites/default/files/uploads/main_photo/interfa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33792"/>
          <a:stretch>
            <a:fillRect/>
          </a:stretch>
        </p:blipFill>
        <p:spPr bwMode="auto">
          <a:xfrm rot="5400000">
            <a:off x="-1957311" y="1957310"/>
            <a:ext cx="5400519" cy="14859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8150768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8701" y="2836138"/>
            <a:ext cx="4133850" cy="1782300"/>
          </a:xfrm>
        </p:spPr>
        <p:txBody>
          <a:bodyPr/>
          <a:lstStyle/>
          <a:p>
            <a:r>
              <a:rPr lang="ru-RU" sz="2000"/>
              <a:t>Что касается популярной пассажирской линии Хабаровск – Фуюань, то решение об открытии пассажирского направления пока не принято, пояснил и.о. начальника Хабаровского таможенного поста Алексей Ефремов. Это связано с действующими ограничительными мерами по распространению коронавирусной инфекции</a:t>
            </a:r>
            <a:r>
              <a:rPr lang="ru-RU" sz="2000" smtClean="0"/>
              <a:t>.</a:t>
            </a:r>
            <a:endParaRPr lang="ru-RU" sz="2000"/>
          </a:p>
        </p:txBody>
      </p:sp>
      <p:pic>
        <p:nvPicPr>
          <p:cNvPr id="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623"/>
            <a:ext cx="4838701" cy="51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9595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i02.fotocdn.net/s120/853ce9943157799c/public_pin_l/27409604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52"/>
          <a:stretch>
            <a:fillRect/>
          </a:stretch>
        </p:blipFill>
        <p:spPr bwMode="auto">
          <a:xfrm>
            <a:off x="0" y="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2197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5155" y="2991516"/>
            <a:ext cx="5305647" cy="1782300"/>
          </a:xfrm>
        </p:spPr>
        <p:txBody>
          <a:bodyPr/>
          <a:lstStyle/>
          <a:p>
            <a:pPr algn="l"/>
            <a:r>
              <a:rPr lang="ru-RU" sz="1100">
                <a:solidFill>
                  <a:schemeClr val="bg1"/>
                </a:solidFill>
              </a:rPr>
              <a:t>12 июня 1992 года Приказом Командующего пограничными войсками Российской Федерации, был образован отдельный контрольно-пропускной пункт «Хабаровск».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 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В системе обеспечения национальной безопасности России в пограничной сфере отдельное место занимают подразделения пограничного контроля, которые непосредственно решают оперативно – служебные задачи охраны Государственной границы России в пунктах пропуска и осуществляют пропуск через государственную границу лиц, транспортных средств, грузов, товаров и животных.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Одним из первых подразделений пограничного контроля в г.Хабаровске, стал контрольно-пропускной пункт «Хабаровск-аэропорт». В 1970 году в короткие сроки были оборудованы стоянки для транспортных средств заграничного следования. Открылись первые международные авиалинии с Ниигатой, Пхеньяном, Аляской. Пункт пропуска осуществлял свою деятельность в круглосуточном и всесезонном режиме. 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В 1989 году открыт пункт пропуска в Хабаровском речном порту, который обеспечивал и обеспечивает сегодня регулярное грузовое сообщение с Китайской Народной Республикой по маршрутам: Хабаровск - Фуюань, Хабаровск - Цзямусы, Хабаровск - Тунцзян.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С 1991 года начало свою работу пассажирское направление в Хабаровском речном пункте пропуска. 8 октября 1991 года по договору с сопредельной стороной открыто пассажирское сообщение между городами Хабаровск - Фуюань</a:t>
            </a:r>
            <a:r>
              <a:rPr lang="ru-RU" sz="1100" smtClean="0">
                <a:solidFill>
                  <a:schemeClr val="bg1"/>
                </a:solidFill>
              </a:rPr>
              <a:t>.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0143" y="2423372"/>
            <a:ext cx="4352100" cy="717000"/>
          </a:xfrm>
        </p:spPr>
        <p:txBody>
          <a:bodyPr/>
          <a:lstStyle/>
          <a:p>
            <a:r>
              <a:rPr lang="ru-RU" sz="4400" smtClean="0"/>
              <a:t>ИСТОРИЯ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3444485974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0681" y="2313879"/>
            <a:ext cx="5329609" cy="1782300"/>
          </a:xfrm>
        </p:spPr>
        <p:txBody>
          <a:bodyPr/>
          <a:lstStyle/>
          <a:p>
            <a:pPr algn="l"/>
            <a:r>
              <a:rPr lang="ru-RU" sz="2400"/>
              <a:t>Всего в ведении Хабаровского филиала Росгранстроя – 23 пункта пропуска, из них девять – в Хабаровском крае. Основной экспортный поток идет через порты Ванино, Советской Гавани, Де-Кастри, это, главным образом, уголь и нефтепродукты.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0681" y="5666320"/>
            <a:ext cx="4352100" cy="7170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https://static.mk.ru/upload/entities/2020/08/24/10/articles/facebookPicture/cd/c3/69/38/bb5bf22a0fbc8d31e0c22fc42a872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/>
          <a:stretch>
            <a:fillRect/>
          </a:stretch>
        </p:blipFill>
        <p:spPr bwMode="auto">
          <a:xfrm>
            <a:off x="-140076" y="-58542"/>
            <a:ext cx="3650719" cy="5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85048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543" y="3011379"/>
            <a:ext cx="3912361" cy="1782300"/>
          </a:xfrm>
        </p:spPr>
        <p:txBody>
          <a:bodyPr/>
          <a:lstStyle/>
          <a:p>
            <a:pPr algn="l"/>
            <a:r>
              <a:rPr lang="ru-RU" sz="1600"/>
              <a:t>Основными позициями экспорта Хабаровского края по итогам 9 месяцев 2021 года являются: </a:t>
            </a:r>
            <a:br>
              <a:rPr lang="ru-RU" sz="1600"/>
            </a:br>
            <a:r>
              <a:rPr lang="ru-RU" sz="1600"/>
              <a:t>- топливно-энергетические товары (25,1% от общей стоимости экспорта), в т.ч. каменный уголь (18,4%), нефтепродукты (6,7%); </a:t>
            </a:r>
            <a:br>
              <a:rPr lang="ru-RU" sz="1600"/>
            </a:br>
            <a:r>
              <a:rPr lang="ru-RU" sz="1600"/>
              <a:t>- древесина и изделия из нее (23,3%), в т.ч. пиломатериалы (10,7%), круглый лес (9,5%), шпон (1,9%), топливные гранулы (1,2%); </a:t>
            </a:r>
            <a:br>
              <a:rPr lang="ru-RU" sz="1600"/>
            </a:br>
            <a:r>
              <a:rPr lang="ru-RU" sz="1600"/>
              <a:t>- продовольственные товары (19,3%), в том числе рыба и морепродукты (17,3%) и бобы соевые (1%); </a:t>
            </a:r>
            <a:br>
              <a:rPr lang="ru-RU" sz="1600"/>
            </a:br>
            <a:r>
              <a:rPr lang="ru-RU" sz="1600"/>
              <a:t>- золото (15,9%); </a:t>
            </a:r>
            <a:br>
              <a:rPr lang="ru-RU" sz="1600"/>
            </a:br>
            <a:r>
              <a:rPr lang="ru-RU" sz="1600"/>
              <a:t>- черные металлы (14,7%), в том числе стальные полуфабрикаты (14,0%) и металлолом (0,7</a:t>
            </a:r>
            <a:r>
              <a:rPr lang="ru-RU" sz="1600" smtClean="0"/>
              <a:t>%).</a:t>
            </a:r>
            <a:endParaRPr lang="ru-RU" sz="900"/>
          </a:p>
        </p:txBody>
      </p:sp>
      <p:pic>
        <p:nvPicPr>
          <p:cNvPr id="5124" name="Picture 4" descr="https://www.omnitrance.com/wp-content/uploads/2020/06/mainbanner2-1536x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419" y="548914"/>
            <a:ext cx="5599078" cy="33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21044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0643" y="1833842"/>
            <a:ext cx="5462333" cy="1782300"/>
          </a:xfrm>
        </p:spPr>
        <p:txBody>
          <a:bodyPr/>
          <a:lstStyle/>
          <a:p>
            <a:r>
              <a:rPr lang="ru-RU" sz="1800" smtClean="0"/>
              <a:t>В 2021 году в условиях пандемии возрос интерес к речной грузовой линии по Амуру: началась активная перевалка контейнеров из Китая по Амуру в Хабаровск с дальнейшей перегрузкой  на железную дорогу.</a:t>
            </a:r>
            <a:br>
              <a:rPr lang="ru-RU" sz="1800" smtClean="0"/>
            </a:br>
            <a:br>
              <a:rPr lang="ru-RU" sz="1800"/>
            </a:br>
            <a:r>
              <a:rPr lang="ru-RU" sz="1800"/>
              <a:t>На сегодняшний день с открытием навигации в регионе рассчитывают, что Китай откроет новые границы – пункты пропуска «Жаохэ – Покровкас» и «Фуаюнь – Хабаровск» – с российской стороны уже полностью готовы возобновить работу.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4838" y="5872664"/>
            <a:ext cx="4352100" cy="717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https://static.mk.ru/upload/entities/2020/08/24/10/articles/facebookPicture/cd/c3/69/38/bb5bf22a0fbc8d31e0c22fc42a872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/>
          <a:stretch>
            <a:fillRect/>
          </a:stretch>
        </p:blipFill>
        <p:spPr bwMode="auto">
          <a:xfrm>
            <a:off x="-140076" y="-58542"/>
            <a:ext cx="3650719" cy="5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argoforum.de/uploads/wysiwyg/logistik/Schifffahrt/Binnenschifffahrt/Feederschiffe/2012_03_28_Unifeeder_Kristin_Scheper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5" b="100000" l="9935" r="89935">
                        <a14:foregroundMark x1="18824" y1="25490" x2="35556" y2="24510"/>
                        <a14:foregroundMark x1="16863" y1="25294" x2="35817" y2="42157"/>
                        <a14:foregroundMark x1="56732" y1="68431" x2="59608" y2="53529"/>
                        <a14:foregroundMark x1="60000" y1="46078" x2="62876" y2="49216"/>
                        <a14:foregroundMark x1="76993" y1="71569" x2="76993" y2="71569"/>
                        <a14:foregroundMark x1="76078" y1="71569" x2="78693" y2="70000"/>
                        <a14:foregroundMark x1="16863" y1="53137" x2="16340" y2="46471"/>
                        <a14:foregroundMark x1="24314" y1="14510" x2="24575" y2="19216"/>
                        <a14:backgroundMark x1="26144" y1="90000" x2="56863" y2="9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963" y="2242705"/>
            <a:ext cx="4120312" cy="27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61046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5.0.17"/>
  <p:tag name="AS_OS" val="Unix 5.11.0.1022"/>
  <p:tag name="AS_RELEASE_DATE" val="2022.02.14"/>
  <p:tag name="AS_TITLE" val="Aspose.Slides for .NET5"/>
  <p:tag name="AS_VERSION" val="22.2"/>
</p:tagLst>
</file>

<file path=ppt/theme/theme1.xml><?xml version="1.0" encoding="utf-8"?>
<a:theme xmlns:r="http://schemas.openxmlformats.org/officeDocument/2006/relationships"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FBDAD6"/>
      </a:accent1>
      <a:accent2>
        <a:srgbClr val="F5ABA1"/>
      </a:accent2>
      <a:accent3>
        <a:srgbClr val="F39A8E"/>
      </a:accent3>
      <a:accent4>
        <a:srgbClr val="F39A8E"/>
      </a:accent4>
      <a:accent5>
        <a:srgbClr val="F5ABA1"/>
      </a:accent5>
      <a:accent6>
        <a:srgbClr val="FBDAD6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Floral Wedding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</Paragraphs>
  <Slides>8</Slides>
  <Notes>2</Notes>
  <TotalTime>580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4">
      <vt:lpstr>Arial</vt:lpstr>
      <vt:lpstr>Playfair Display</vt:lpstr>
      <vt:lpstr>Merriweather Light</vt:lpstr>
      <vt:lpstr>Bahnschrift Condensed</vt:lpstr>
      <vt:lpstr>Times New Roman</vt:lpstr>
      <vt:lpstr>Floral Wedding</vt:lpstr>
      <vt:lpstr>Международный речной пункт пропуска Хабаровск</vt:lpstr>
      <vt:lpstr>Международный речной пункт пропуска Хабаровск возобновляет работу с 6 мая 2022 года</vt:lpstr>
      <vt:lpstr>Как сообщает «Интерфакс» со ссылкой на хабаровскую таможню, оформление грузов идет через пункт пропуска «Хабаровск» ежедневно 8 до 20 часов. В 2021 году в речном порту было оформлено более 448 тыс. тонн груза и 192 транспортных средства.</vt:lpstr>
      <vt:lpstr>Что касается популярной пассажирской линии Хабаровск – Фуюань, то решение об открытии пассажирского направления пока не принято, пояснил и.о. начальника Хабаровского таможенного поста Алексей Ефремов. Это связано с действующими ограничительными мерами по распространению коронавирусной инфекции.</vt:lpstr>
      <vt:lpstr>12 июня 1992 года Приказом Командующего пограничными войсками Российской Федерации, был образован отдельный контрольно-пропускной пункт «Хабаровск». В системе обеспечения национальной безопасности России в пограничной сфере отдельное место занимают подразделения пограничного контроля, которые непосредственно решают оперативно – служебные задачи охраны Государственной границы России в пунктах пропуска и осуществляют пропуск через государственную границу лиц, транспортных средств, грузов, товаров и животных.Одним из первых подразделений пограничного контроля в г.Хабаровске, стал контрольно-пропускной пункт «Хабаровск-аэропорт». В 1970 году в короткие сроки были оборудованы стоянки для транспортных средств заграничного следования. Открылись первые международные авиалинии с Ниигатой, Пхеньяном, Аляской. Пункт пропуска осуществлял свою деятельность в круглосуточном и всесезонном режиме. В 1989 году открыт пункт пропуска в Хабаровском речном порту, который обеспечивал и обеспечивает сегодня регулярное грузовое сообщение с Китайской Народной Республикой по маршрутам: Хабаровск - Фуюань, Хабаровск - Цзямусы, Хабаровск - Тунцзян.С 1991 года начало свою работу пассажирское направление в Хабаровском речном пункте пропуска. 8 октября 1991 года по договору с сопредельной стороной открыто пассажирское сообщение между городами Хабаровск - Фуюань.</vt:lpstr>
      <vt:lpstr>Всего в ведении Хабаровского филиала Росгранстроя – 23 пункта пропуска, из них девять – в Хабаровском крае. Основной экспортный поток идет через порты Ванино, Советской Гавани, Де-Кастри, это, главным образом, уголь и нефтепродукты. </vt:lpstr>
      <vt:lpstr>Основными позициями экспорта Хабаровского края по итогам 9 месяцев 2021 года являются: - топливно-энергетические товары (25,1% от общей стоимости экспорта), в т.ч. каменный уголь (18,4%), нефтепродукты (6,7%); - древесина и изделия из нее (23,3%), в т.ч. пиломатериалы (10,7%), круглый лес (9,5%), шпон (1,9%), топливные гранулы (1,2%); - продовольственные товары (19,3%), в том числе рыба и морепродукты (17,3%) и бобы соевые (1%); - золото (15,9%); - черные металлы (14,7%), в том числе стальные полуфабрикаты (14,0%) и металлолом (0,7%).</vt:lpstr>
      <vt:lpstr>В 2021 году в условиях пандемии возрос интерес к речной грузовой линии по Амуру: началась активная перевалка контейнеров из Китая по Амуру в Хабаровск с дальнейшей перегрузкой  на железную дорогу.На сегодняшний день с открытием навигации в регионе рассчитывают, что Китай откроет новые границы – пункты пропуска «Жаохэ – Покровкас» и «Фуаюнь – Хабаровск» – с российской стороны уже полностью готовы возобновить работу.</vt:lpstr>
    </vt:vector>
  </TitlesOfParts>
  <LinksUpToDate>0</LinksUpToDate>
  <SharedDoc>0</SharedDoc>
  <HyperlinksChanged>0</HyperlinksChanged>
  <Application>Aspose.Slides for .NET</Application>
  <AppVersion>22.0200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НОВОСТИ ВЭД24</dc:title>
  <dc:creator>Admin</dc:creator>
  <cp:lastModifiedBy>Пользователь Windows</cp:lastModifiedBy>
  <cp:revision>30</cp:revision>
  <dcterms:modified xsi:type="dcterms:W3CDTF">2022-05-15T11:37:08Z</dcterms:modified>
</cp:coreProperties>
</file>