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57" r:id="rId9"/>
    <p:sldId id="264" r:id="rId10"/>
    <p:sldId id="265"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6" autoAdjust="0"/>
    <p:restoredTop sz="94660"/>
  </p:normalViewPr>
  <p:slideViewPr>
    <p:cSldViewPr snapToGrid="0">
      <p:cViewPr>
        <p:scale>
          <a:sx n="44" d="100"/>
          <a:sy n="44" d="100"/>
        </p:scale>
        <p:origin x="62" y="53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7F323D9-5F70-46FF-8C0D-8E7A3248E5C5}"/>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89F77C72-348C-4AB5-9DF1-2B0E9FEBFB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D5FAE373-1334-4256-B07F-D739A9292A42}"/>
              </a:ext>
            </a:extLst>
          </p:cNvPr>
          <p:cNvSpPr>
            <a:spLocks noGrp="1"/>
          </p:cNvSpPr>
          <p:nvPr>
            <p:ph type="dt" sz="half" idx="10"/>
          </p:nvPr>
        </p:nvSpPr>
        <p:spPr/>
        <p:txBody>
          <a:bodyPr/>
          <a:lstStyle/>
          <a:p>
            <a:fld id="{B7DD37F5-2CCA-44FD-ADA9-738C2EB5BD95}" type="datetimeFigureOut">
              <a:rPr lang="ru-RU" smtClean="0"/>
              <a:t>15.05.2022</a:t>
            </a:fld>
            <a:endParaRPr lang="ru-RU"/>
          </a:p>
        </p:txBody>
      </p:sp>
      <p:sp>
        <p:nvSpPr>
          <p:cNvPr id="5" name="Нижний колонтитул 4">
            <a:extLst>
              <a:ext uri="{FF2B5EF4-FFF2-40B4-BE49-F238E27FC236}">
                <a16:creationId xmlns:a16="http://schemas.microsoft.com/office/drawing/2014/main" id="{AD02AE88-5CA0-4463-A691-49A232A7235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C7C78BC-47E7-4F63-BB65-50F076CD8AC5}"/>
              </a:ext>
            </a:extLst>
          </p:cNvPr>
          <p:cNvSpPr>
            <a:spLocks noGrp="1"/>
          </p:cNvSpPr>
          <p:nvPr>
            <p:ph type="sldNum" sz="quarter" idx="12"/>
          </p:nvPr>
        </p:nvSpPr>
        <p:spPr/>
        <p:txBody>
          <a:bodyPr/>
          <a:lstStyle/>
          <a:p>
            <a:fld id="{A137E213-BA7A-48DF-B0C1-F8728FBFC71D}" type="slidenum">
              <a:rPr lang="ru-RU" smtClean="0"/>
              <a:t>‹#›</a:t>
            </a:fld>
            <a:endParaRPr lang="ru-RU"/>
          </a:p>
        </p:txBody>
      </p:sp>
    </p:spTree>
    <p:extLst>
      <p:ext uri="{BB962C8B-B14F-4D97-AF65-F5344CB8AC3E}">
        <p14:creationId xmlns:p14="http://schemas.microsoft.com/office/powerpoint/2010/main" val="4007537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4CCE187-D83A-4CFB-9F7A-EEEBF08EE95A}"/>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5A849275-EA73-4CD9-A07F-EBEA25AD71EE}"/>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20CA866-3CF4-4CE7-8200-87BBC425AA1F}"/>
              </a:ext>
            </a:extLst>
          </p:cNvPr>
          <p:cNvSpPr>
            <a:spLocks noGrp="1"/>
          </p:cNvSpPr>
          <p:nvPr>
            <p:ph type="dt" sz="half" idx="10"/>
          </p:nvPr>
        </p:nvSpPr>
        <p:spPr/>
        <p:txBody>
          <a:bodyPr/>
          <a:lstStyle/>
          <a:p>
            <a:fld id="{B7DD37F5-2CCA-44FD-ADA9-738C2EB5BD95}" type="datetimeFigureOut">
              <a:rPr lang="ru-RU" smtClean="0"/>
              <a:t>15.05.2022</a:t>
            </a:fld>
            <a:endParaRPr lang="ru-RU"/>
          </a:p>
        </p:txBody>
      </p:sp>
      <p:sp>
        <p:nvSpPr>
          <p:cNvPr id="5" name="Нижний колонтитул 4">
            <a:extLst>
              <a:ext uri="{FF2B5EF4-FFF2-40B4-BE49-F238E27FC236}">
                <a16:creationId xmlns:a16="http://schemas.microsoft.com/office/drawing/2014/main" id="{D8CFBCCC-294B-4901-995D-C918441531D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567089C-3A29-49FB-B10C-457D5928387B}"/>
              </a:ext>
            </a:extLst>
          </p:cNvPr>
          <p:cNvSpPr>
            <a:spLocks noGrp="1"/>
          </p:cNvSpPr>
          <p:nvPr>
            <p:ph type="sldNum" sz="quarter" idx="12"/>
          </p:nvPr>
        </p:nvSpPr>
        <p:spPr/>
        <p:txBody>
          <a:bodyPr/>
          <a:lstStyle/>
          <a:p>
            <a:fld id="{A137E213-BA7A-48DF-B0C1-F8728FBFC71D}" type="slidenum">
              <a:rPr lang="ru-RU" smtClean="0"/>
              <a:t>‹#›</a:t>
            </a:fld>
            <a:endParaRPr lang="ru-RU"/>
          </a:p>
        </p:txBody>
      </p:sp>
    </p:spTree>
    <p:extLst>
      <p:ext uri="{BB962C8B-B14F-4D97-AF65-F5344CB8AC3E}">
        <p14:creationId xmlns:p14="http://schemas.microsoft.com/office/powerpoint/2010/main" val="2411510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ACAA1534-64C8-4982-9FFD-AB7E46BA0281}"/>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A696D45A-A32A-49FA-A252-5D71D6898246}"/>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FDD3B6B-7F7B-484F-A030-3FF3DD9D6E14}"/>
              </a:ext>
            </a:extLst>
          </p:cNvPr>
          <p:cNvSpPr>
            <a:spLocks noGrp="1"/>
          </p:cNvSpPr>
          <p:nvPr>
            <p:ph type="dt" sz="half" idx="10"/>
          </p:nvPr>
        </p:nvSpPr>
        <p:spPr/>
        <p:txBody>
          <a:bodyPr/>
          <a:lstStyle/>
          <a:p>
            <a:fld id="{B7DD37F5-2CCA-44FD-ADA9-738C2EB5BD95}" type="datetimeFigureOut">
              <a:rPr lang="ru-RU" smtClean="0"/>
              <a:t>15.05.2022</a:t>
            </a:fld>
            <a:endParaRPr lang="ru-RU"/>
          </a:p>
        </p:txBody>
      </p:sp>
      <p:sp>
        <p:nvSpPr>
          <p:cNvPr id="5" name="Нижний колонтитул 4">
            <a:extLst>
              <a:ext uri="{FF2B5EF4-FFF2-40B4-BE49-F238E27FC236}">
                <a16:creationId xmlns:a16="http://schemas.microsoft.com/office/drawing/2014/main" id="{A4C6462C-E392-4CC9-B3E4-1FF5EE8E04D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156E34E6-0675-472B-AE0A-FE9BFAAE4B17}"/>
              </a:ext>
            </a:extLst>
          </p:cNvPr>
          <p:cNvSpPr>
            <a:spLocks noGrp="1"/>
          </p:cNvSpPr>
          <p:nvPr>
            <p:ph type="sldNum" sz="quarter" idx="12"/>
          </p:nvPr>
        </p:nvSpPr>
        <p:spPr/>
        <p:txBody>
          <a:bodyPr/>
          <a:lstStyle/>
          <a:p>
            <a:fld id="{A137E213-BA7A-48DF-B0C1-F8728FBFC71D}" type="slidenum">
              <a:rPr lang="ru-RU" smtClean="0"/>
              <a:t>‹#›</a:t>
            </a:fld>
            <a:endParaRPr lang="ru-RU"/>
          </a:p>
        </p:txBody>
      </p:sp>
    </p:spTree>
    <p:extLst>
      <p:ext uri="{BB962C8B-B14F-4D97-AF65-F5344CB8AC3E}">
        <p14:creationId xmlns:p14="http://schemas.microsoft.com/office/powerpoint/2010/main" val="591112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4F378A-CDBA-4288-84BA-7BD1FC78EF46}"/>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CFACFE42-7ACA-44AB-A50B-492B888E7381}"/>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9BB1F254-3612-48B1-991D-D0FA75EDED24}"/>
              </a:ext>
            </a:extLst>
          </p:cNvPr>
          <p:cNvSpPr>
            <a:spLocks noGrp="1"/>
          </p:cNvSpPr>
          <p:nvPr>
            <p:ph type="dt" sz="half" idx="10"/>
          </p:nvPr>
        </p:nvSpPr>
        <p:spPr/>
        <p:txBody>
          <a:bodyPr/>
          <a:lstStyle/>
          <a:p>
            <a:fld id="{B7DD37F5-2CCA-44FD-ADA9-738C2EB5BD95}" type="datetimeFigureOut">
              <a:rPr lang="ru-RU" smtClean="0"/>
              <a:t>15.05.2022</a:t>
            </a:fld>
            <a:endParaRPr lang="ru-RU"/>
          </a:p>
        </p:txBody>
      </p:sp>
      <p:sp>
        <p:nvSpPr>
          <p:cNvPr id="5" name="Нижний колонтитул 4">
            <a:extLst>
              <a:ext uri="{FF2B5EF4-FFF2-40B4-BE49-F238E27FC236}">
                <a16:creationId xmlns:a16="http://schemas.microsoft.com/office/drawing/2014/main" id="{DDCE1ED4-7B36-48D2-86C4-F272E716346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11530CDD-0C01-489E-9FFE-22E7EC2DA3BA}"/>
              </a:ext>
            </a:extLst>
          </p:cNvPr>
          <p:cNvSpPr>
            <a:spLocks noGrp="1"/>
          </p:cNvSpPr>
          <p:nvPr>
            <p:ph type="sldNum" sz="quarter" idx="12"/>
          </p:nvPr>
        </p:nvSpPr>
        <p:spPr/>
        <p:txBody>
          <a:bodyPr/>
          <a:lstStyle/>
          <a:p>
            <a:fld id="{A137E213-BA7A-48DF-B0C1-F8728FBFC71D}" type="slidenum">
              <a:rPr lang="ru-RU" smtClean="0"/>
              <a:t>‹#›</a:t>
            </a:fld>
            <a:endParaRPr lang="ru-RU"/>
          </a:p>
        </p:txBody>
      </p:sp>
    </p:spTree>
    <p:extLst>
      <p:ext uri="{BB962C8B-B14F-4D97-AF65-F5344CB8AC3E}">
        <p14:creationId xmlns:p14="http://schemas.microsoft.com/office/powerpoint/2010/main" val="599157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34D8FB2-5A9C-4CC2-905E-9BA38F64BFC6}"/>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B9691D34-FC2B-4C35-8F8C-1670E5AC52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DBE48ECA-8962-4030-8753-755A7ABB6615}"/>
              </a:ext>
            </a:extLst>
          </p:cNvPr>
          <p:cNvSpPr>
            <a:spLocks noGrp="1"/>
          </p:cNvSpPr>
          <p:nvPr>
            <p:ph type="dt" sz="half" idx="10"/>
          </p:nvPr>
        </p:nvSpPr>
        <p:spPr/>
        <p:txBody>
          <a:bodyPr/>
          <a:lstStyle/>
          <a:p>
            <a:fld id="{B7DD37F5-2CCA-44FD-ADA9-738C2EB5BD95}" type="datetimeFigureOut">
              <a:rPr lang="ru-RU" smtClean="0"/>
              <a:t>15.05.2022</a:t>
            </a:fld>
            <a:endParaRPr lang="ru-RU"/>
          </a:p>
        </p:txBody>
      </p:sp>
      <p:sp>
        <p:nvSpPr>
          <p:cNvPr id="5" name="Нижний колонтитул 4">
            <a:extLst>
              <a:ext uri="{FF2B5EF4-FFF2-40B4-BE49-F238E27FC236}">
                <a16:creationId xmlns:a16="http://schemas.microsoft.com/office/drawing/2014/main" id="{8BB0E7DD-ADEA-4CFC-98C0-F1473EB5B9F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C9A8D812-78DC-48E3-B63F-FB781162DB99}"/>
              </a:ext>
            </a:extLst>
          </p:cNvPr>
          <p:cNvSpPr>
            <a:spLocks noGrp="1"/>
          </p:cNvSpPr>
          <p:nvPr>
            <p:ph type="sldNum" sz="quarter" idx="12"/>
          </p:nvPr>
        </p:nvSpPr>
        <p:spPr/>
        <p:txBody>
          <a:bodyPr/>
          <a:lstStyle/>
          <a:p>
            <a:fld id="{A137E213-BA7A-48DF-B0C1-F8728FBFC71D}" type="slidenum">
              <a:rPr lang="ru-RU" smtClean="0"/>
              <a:t>‹#›</a:t>
            </a:fld>
            <a:endParaRPr lang="ru-RU"/>
          </a:p>
        </p:txBody>
      </p:sp>
    </p:spTree>
    <p:extLst>
      <p:ext uri="{BB962C8B-B14F-4D97-AF65-F5344CB8AC3E}">
        <p14:creationId xmlns:p14="http://schemas.microsoft.com/office/powerpoint/2010/main" val="259729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0B7D5A3-B200-4FF8-AD52-2D081DEB7AF5}"/>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8C8B3E74-3764-4DE0-8C7C-155992542FE5}"/>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5BC1FD51-C8D4-4C6A-86FD-7BD9F8CF119D}"/>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370E4104-7E1A-4946-A02E-2DA541E31221}"/>
              </a:ext>
            </a:extLst>
          </p:cNvPr>
          <p:cNvSpPr>
            <a:spLocks noGrp="1"/>
          </p:cNvSpPr>
          <p:nvPr>
            <p:ph type="dt" sz="half" idx="10"/>
          </p:nvPr>
        </p:nvSpPr>
        <p:spPr/>
        <p:txBody>
          <a:bodyPr/>
          <a:lstStyle/>
          <a:p>
            <a:fld id="{B7DD37F5-2CCA-44FD-ADA9-738C2EB5BD95}" type="datetimeFigureOut">
              <a:rPr lang="ru-RU" smtClean="0"/>
              <a:t>15.05.2022</a:t>
            </a:fld>
            <a:endParaRPr lang="ru-RU"/>
          </a:p>
        </p:txBody>
      </p:sp>
      <p:sp>
        <p:nvSpPr>
          <p:cNvPr id="6" name="Нижний колонтитул 5">
            <a:extLst>
              <a:ext uri="{FF2B5EF4-FFF2-40B4-BE49-F238E27FC236}">
                <a16:creationId xmlns:a16="http://schemas.microsoft.com/office/drawing/2014/main" id="{9BA30557-58E9-4034-98F4-5ADC519AF0CE}"/>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8814CA0C-3A3C-4516-BDCF-D76D38695C02}"/>
              </a:ext>
            </a:extLst>
          </p:cNvPr>
          <p:cNvSpPr>
            <a:spLocks noGrp="1"/>
          </p:cNvSpPr>
          <p:nvPr>
            <p:ph type="sldNum" sz="quarter" idx="12"/>
          </p:nvPr>
        </p:nvSpPr>
        <p:spPr/>
        <p:txBody>
          <a:bodyPr/>
          <a:lstStyle/>
          <a:p>
            <a:fld id="{A137E213-BA7A-48DF-B0C1-F8728FBFC71D}" type="slidenum">
              <a:rPr lang="ru-RU" smtClean="0"/>
              <a:t>‹#›</a:t>
            </a:fld>
            <a:endParaRPr lang="ru-RU"/>
          </a:p>
        </p:txBody>
      </p:sp>
    </p:spTree>
    <p:extLst>
      <p:ext uri="{BB962C8B-B14F-4D97-AF65-F5344CB8AC3E}">
        <p14:creationId xmlns:p14="http://schemas.microsoft.com/office/powerpoint/2010/main" val="741884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C0BAA2C-035B-4B7C-8244-9658E9026943}"/>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845D1CF7-6C85-4790-B480-E04AA80F10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74C0AF39-B618-45A9-B998-FC34C79042DD}"/>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E4BCD305-C1C9-40D8-9669-EB5FD35E65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1A61E6A0-80B9-46E9-80BB-3DFEA321CC0A}"/>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66AF0612-B113-4708-B467-79BC056AA3E6}"/>
              </a:ext>
            </a:extLst>
          </p:cNvPr>
          <p:cNvSpPr>
            <a:spLocks noGrp="1"/>
          </p:cNvSpPr>
          <p:nvPr>
            <p:ph type="dt" sz="half" idx="10"/>
          </p:nvPr>
        </p:nvSpPr>
        <p:spPr/>
        <p:txBody>
          <a:bodyPr/>
          <a:lstStyle/>
          <a:p>
            <a:fld id="{B7DD37F5-2CCA-44FD-ADA9-738C2EB5BD95}" type="datetimeFigureOut">
              <a:rPr lang="ru-RU" smtClean="0"/>
              <a:t>15.05.2022</a:t>
            </a:fld>
            <a:endParaRPr lang="ru-RU"/>
          </a:p>
        </p:txBody>
      </p:sp>
      <p:sp>
        <p:nvSpPr>
          <p:cNvPr id="8" name="Нижний колонтитул 7">
            <a:extLst>
              <a:ext uri="{FF2B5EF4-FFF2-40B4-BE49-F238E27FC236}">
                <a16:creationId xmlns:a16="http://schemas.microsoft.com/office/drawing/2014/main" id="{8059ED9C-0366-4D20-81D2-89BEC68EF14D}"/>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2FD1AA3F-513A-470A-B3BA-3345F77DB762}"/>
              </a:ext>
            </a:extLst>
          </p:cNvPr>
          <p:cNvSpPr>
            <a:spLocks noGrp="1"/>
          </p:cNvSpPr>
          <p:nvPr>
            <p:ph type="sldNum" sz="quarter" idx="12"/>
          </p:nvPr>
        </p:nvSpPr>
        <p:spPr/>
        <p:txBody>
          <a:bodyPr/>
          <a:lstStyle/>
          <a:p>
            <a:fld id="{A137E213-BA7A-48DF-B0C1-F8728FBFC71D}" type="slidenum">
              <a:rPr lang="ru-RU" smtClean="0"/>
              <a:t>‹#›</a:t>
            </a:fld>
            <a:endParaRPr lang="ru-RU"/>
          </a:p>
        </p:txBody>
      </p:sp>
    </p:spTree>
    <p:extLst>
      <p:ext uri="{BB962C8B-B14F-4D97-AF65-F5344CB8AC3E}">
        <p14:creationId xmlns:p14="http://schemas.microsoft.com/office/powerpoint/2010/main" val="1525193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435A102-CA59-48D5-ACB5-5CF3EAB39087}"/>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DCAF0277-0DDD-466A-B94A-E77190A6B644}"/>
              </a:ext>
            </a:extLst>
          </p:cNvPr>
          <p:cNvSpPr>
            <a:spLocks noGrp="1"/>
          </p:cNvSpPr>
          <p:nvPr>
            <p:ph type="dt" sz="half" idx="10"/>
          </p:nvPr>
        </p:nvSpPr>
        <p:spPr/>
        <p:txBody>
          <a:bodyPr/>
          <a:lstStyle/>
          <a:p>
            <a:fld id="{B7DD37F5-2CCA-44FD-ADA9-738C2EB5BD95}" type="datetimeFigureOut">
              <a:rPr lang="ru-RU" smtClean="0"/>
              <a:t>15.05.2022</a:t>
            </a:fld>
            <a:endParaRPr lang="ru-RU"/>
          </a:p>
        </p:txBody>
      </p:sp>
      <p:sp>
        <p:nvSpPr>
          <p:cNvPr id="4" name="Нижний колонтитул 3">
            <a:extLst>
              <a:ext uri="{FF2B5EF4-FFF2-40B4-BE49-F238E27FC236}">
                <a16:creationId xmlns:a16="http://schemas.microsoft.com/office/drawing/2014/main" id="{E1894B8C-177E-4471-A40C-00DF4F634B47}"/>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51CBC8C3-68A9-4BC1-85E8-A94F10639C07}"/>
              </a:ext>
            </a:extLst>
          </p:cNvPr>
          <p:cNvSpPr>
            <a:spLocks noGrp="1"/>
          </p:cNvSpPr>
          <p:nvPr>
            <p:ph type="sldNum" sz="quarter" idx="12"/>
          </p:nvPr>
        </p:nvSpPr>
        <p:spPr/>
        <p:txBody>
          <a:bodyPr/>
          <a:lstStyle/>
          <a:p>
            <a:fld id="{A137E213-BA7A-48DF-B0C1-F8728FBFC71D}" type="slidenum">
              <a:rPr lang="ru-RU" smtClean="0"/>
              <a:t>‹#›</a:t>
            </a:fld>
            <a:endParaRPr lang="ru-RU"/>
          </a:p>
        </p:txBody>
      </p:sp>
    </p:spTree>
    <p:extLst>
      <p:ext uri="{BB962C8B-B14F-4D97-AF65-F5344CB8AC3E}">
        <p14:creationId xmlns:p14="http://schemas.microsoft.com/office/powerpoint/2010/main" val="1452243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3FA77209-FC71-4BAF-8BBA-6CC64785A62C}"/>
              </a:ext>
            </a:extLst>
          </p:cNvPr>
          <p:cNvSpPr>
            <a:spLocks noGrp="1"/>
          </p:cNvSpPr>
          <p:nvPr>
            <p:ph type="dt" sz="half" idx="10"/>
          </p:nvPr>
        </p:nvSpPr>
        <p:spPr/>
        <p:txBody>
          <a:bodyPr/>
          <a:lstStyle/>
          <a:p>
            <a:fld id="{B7DD37F5-2CCA-44FD-ADA9-738C2EB5BD95}" type="datetimeFigureOut">
              <a:rPr lang="ru-RU" smtClean="0"/>
              <a:t>15.05.2022</a:t>
            </a:fld>
            <a:endParaRPr lang="ru-RU"/>
          </a:p>
        </p:txBody>
      </p:sp>
      <p:sp>
        <p:nvSpPr>
          <p:cNvPr id="3" name="Нижний колонтитул 2">
            <a:extLst>
              <a:ext uri="{FF2B5EF4-FFF2-40B4-BE49-F238E27FC236}">
                <a16:creationId xmlns:a16="http://schemas.microsoft.com/office/drawing/2014/main" id="{EC1F6260-5E88-4B60-8721-AEE3CC2A487F}"/>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E1D5A624-713B-4333-97E7-91455BFD2FC4}"/>
              </a:ext>
            </a:extLst>
          </p:cNvPr>
          <p:cNvSpPr>
            <a:spLocks noGrp="1"/>
          </p:cNvSpPr>
          <p:nvPr>
            <p:ph type="sldNum" sz="quarter" idx="12"/>
          </p:nvPr>
        </p:nvSpPr>
        <p:spPr/>
        <p:txBody>
          <a:bodyPr/>
          <a:lstStyle/>
          <a:p>
            <a:fld id="{A137E213-BA7A-48DF-B0C1-F8728FBFC71D}" type="slidenum">
              <a:rPr lang="ru-RU" smtClean="0"/>
              <a:t>‹#›</a:t>
            </a:fld>
            <a:endParaRPr lang="ru-RU"/>
          </a:p>
        </p:txBody>
      </p:sp>
    </p:spTree>
    <p:extLst>
      <p:ext uri="{BB962C8B-B14F-4D97-AF65-F5344CB8AC3E}">
        <p14:creationId xmlns:p14="http://schemas.microsoft.com/office/powerpoint/2010/main" val="973621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902166F-271F-4B17-86CF-374FE8369B37}"/>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3BD22D4E-B1BD-4603-B1BF-462A431A4B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FEAD8A7E-27AE-485E-94E0-61E133D165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3B3C432A-27E6-4643-B7ED-9C21E342A9E9}"/>
              </a:ext>
            </a:extLst>
          </p:cNvPr>
          <p:cNvSpPr>
            <a:spLocks noGrp="1"/>
          </p:cNvSpPr>
          <p:nvPr>
            <p:ph type="dt" sz="half" idx="10"/>
          </p:nvPr>
        </p:nvSpPr>
        <p:spPr/>
        <p:txBody>
          <a:bodyPr/>
          <a:lstStyle/>
          <a:p>
            <a:fld id="{B7DD37F5-2CCA-44FD-ADA9-738C2EB5BD95}" type="datetimeFigureOut">
              <a:rPr lang="ru-RU" smtClean="0"/>
              <a:t>15.05.2022</a:t>
            </a:fld>
            <a:endParaRPr lang="ru-RU"/>
          </a:p>
        </p:txBody>
      </p:sp>
      <p:sp>
        <p:nvSpPr>
          <p:cNvPr id="6" name="Нижний колонтитул 5">
            <a:extLst>
              <a:ext uri="{FF2B5EF4-FFF2-40B4-BE49-F238E27FC236}">
                <a16:creationId xmlns:a16="http://schemas.microsoft.com/office/drawing/2014/main" id="{FE6E743C-7B8F-465B-856F-F62E506CCE22}"/>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AE47076C-A745-4D93-93A1-744123434FDF}"/>
              </a:ext>
            </a:extLst>
          </p:cNvPr>
          <p:cNvSpPr>
            <a:spLocks noGrp="1"/>
          </p:cNvSpPr>
          <p:nvPr>
            <p:ph type="sldNum" sz="quarter" idx="12"/>
          </p:nvPr>
        </p:nvSpPr>
        <p:spPr/>
        <p:txBody>
          <a:bodyPr/>
          <a:lstStyle/>
          <a:p>
            <a:fld id="{A137E213-BA7A-48DF-B0C1-F8728FBFC71D}" type="slidenum">
              <a:rPr lang="ru-RU" smtClean="0"/>
              <a:t>‹#›</a:t>
            </a:fld>
            <a:endParaRPr lang="ru-RU"/>
          </a:p>
        </p:txBody>
      </p:sp>
    </p:spTree>
    <p:extLst>
      <p:ext uri="{BB962C8B-B14F-4D97-AF65-F5344CB8AC3E}">
        <p14:creationId xmlns:p14="http://schemas.microsoft.com/office/powerpoint/2010/main" val="3693358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E912BDA-A112-4AA0-9668-613A45275E03}"/>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E8DDF2FD-5DBA-499D-907D-2564BCDB1F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723815EE-9246-4988-BBFD-A76019F532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9CFEE763-56D6-4EC4-867C-218C9A470283}"/>
              </a:ext>
            </a:extLst>
          </p:cNvPr>
          <p:cNvSpPr>
            <a:spLocks noGrp="1"/>
          </p:cNvSpPr>
          <p:nvPr>
            <p:ph type="dt" sz="half" idx="10"/>
          </p:nvPr>
        </p:nvSpPr>
        <p:spPr/>
        <p:txBody>
          <a:bodyPr/>
          <a:lstStyle/>
          <a:p>
            <a:fld id="{B7DD37F5-2CCA-44FD-ADA9-738C2EB5BD95}" type="datetimeFigureOut">
              <a:rPr lang="ru-RU" smtClean="0"/>
              <a:t>15.05.2022</a:t>
            </a:fld>
            <a:endParaRPr lang="ru-RU"/>
          </a:p>
        </p:txBody>
      </p:sp>
      <p:sp>
        <p:nvSpPr>
          <p:cNvPr id="6" name="Нижний колонтитул 5">
            <a:extLst>
              <a:ext uri="{FF2B5EF4-FFF2-40B4-BE49-F238E27FC236}">
                <a16:creationId xmlns:a16="http://schemas.microsoft.com/office/drawing/2014/main" id="{94EDD6F6-203E-4413-91DE-0D342BABEEA0}"/>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8ED188C6-FE18-4573-9C65-C499F0008057}"/>
              </a:ext>
            </a:extLst>
          </p:cNvPr>
          <p:cNvSpPr>
            <a:spLocks noGrp="1"/>
          </p:cNvSpPr>
          <p:nvPr>
            <p:ph type="sldNum" sz="quarter" idx="12"/>
          </p:nvPr>
        </p:nvSpPr>
        <p:spPr/>
        <p:txBody>
          <a:bodyPr/>
          <a:lstStyle/>
          <a:p>
            <a:fld id="{A137E213-BA7A-48DF-B0C1-F8728FBFC71D}" type="slidenum">
              <a:rPr lang="ru-RU" smtClean="0"/>
              <a:t>‹#›</a:t>
            </a:fld>
            <a:endParaRPr lang="ru-RU"/>
          </a:p>
        </p:txBody>
      </p:sp>
    </p:spTree>
    <p:extLst>
      <p:ext uri="{BB962C8B-B14F-4D97-AF65-F5344CB8AC3E}">
        <p14:creationId xmlns:p14="http://schemas.microsoft.com/office/powerpoint/2010/main" val="121103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8557ECF-D333-4511-8555-16E5C1C707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71854EBE-F0FD-4C06-83D8-0E52BA4333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741463C-50E2-4C6B-8A25-8B6E12876B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DD37F5-2CCA-44FD-ADA9-738C2EB5BD95}" type="datetimeFigureOut">
              <a:rPr lang="ru-RU" smtClean="0"/>
              <a:t>15.05.2022</a:t>
            </a:fld>
            <a:endParaRPr lang="ru-RU"/>
          </a:p>
        </p:txBody>
      </p:sp>
      <p:sp>
        <p:nvSpPr>
          <p:cNvPr id="5" name="Нижний колонтитул 4">
            <a:extLst>
              <a:ext uri="{FF2B5EF4-FFF2-40B4-BE49-F238E27FC236}">
                <a16:creationId xmlns:a16="http://schemas.microsoft.com/office/drawing/2014/main" id="{C24C64E4-B257-410D-8EE5-247DBF5257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C4C39A8E-FF20-4E61-ABB2-0ACBF14874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37E213-BA7A-48DF-B0C1-F8728FBFC71D}" type="slidenum">
              <a:rPr lang="ru-RU" smtClean="0"/>
              <a:t>‹#›</a:t>
            </a:fld>
            <a:endParaRPr lang="ru-RU"/>
          </a:p>
        </p:txBody>
      </p:sp>
    </p:spTree>
    <p:extLst>
      <p:ext uri="{BB962C8B-B14F-4D97-AF65-F5344CB8AC3E}">
        <p14:creationId xmlns:p14="http://schemas.microsoft.com/office/powerpoint/2010/main" val="2423692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anvay.ru/incoterms-cif" TargetMode="External"/><Relationship Id="rId13" Type="http://schemas.openxmlformats.org/officeDocument/2006/relationships/hyperlink" Target="https://anvay.ru/incoterms-ddu" TargetMode="External"/><Relationship Id="rId3" Type="http://schemas.openxmlformats.org/officeDocument/2006/relationships/hyperlink" Target="https://anvay.ru/incoterms-exw" TargetMode="External"/><Relationship Id="rId7" Type="http://schemas.openxmlformats.org/officeDocument/2006/relationships/hyperlink" Target="https://anvay.ru/incoterms-cfr" TargetMode="External"/><Relationship Id="rId12" Type="http://schemas.openxmlformats.org/officeDocument/2006/relationships/hyperlink" Target="https://anvay.ru/incoterms-deq" TargetMode="External"/><Relationship Id="rId2" Type="http://schemas.openxmlformats.org/officeDocument/2006/relationships/hyperlink" Target="https://anvay.ru/incoterms-daf" TargetMode="External"/><Relationship Id="rId16" Type="http://schemas.openxmlformats.org/officeDocument/2006/relationships/hyperlink" Target="https://anvay.ru/incoterms-dap" TargetMode="External"/><Relationship Id="rId1" Type="http://schemas.openxmlformats.org/officeDocument/2006/relationships/slideLayout" Target="../slideLayouts/slideLayout2.xml"/><Relationship Id="rId6" Type="http://schemas.openxmlformats.org/officeDocument/2006/relationships/hyperlink" Target="https://anvay.ru/incoterms-fob" TargetMode="External"/><Relationship Id="rId11" Type="http://schemas.openxmlformats.org/officeDocument/2006/relationships/hyperlink" Target="https://anvay.ru/incoterms-des" TargetMode="External"/><Relationship Id="rId5" Type="http://schemas.openxmlformats.org/officeDocument/2006/relationships/hyperlink" Target="https://anvay.ru/incoterms-fas" TargetMode="External"/><Relationship Id="rId15" Type="http://schemas.openxmlformats.org/officeDocument/2006/relationships/hyperlink" Target="https://anvay.ru/incoterms-dat" TargetMode="External"/><Relationship Id="rId10" Type="http://schemas.openxmlformats.org/officeDocument/2006/relationships/hyperlink" Target="https://anvay.ru/incoterms-cpt" TargetMode="External"/><Relationship Id="rId4" Type="http://schemas.openxmlformats.org/officeDocument/2006/relationships/hyperlink" Target="https://anvay.ru/incoterms-fca" TargetMode="External"/><Relationship Id="rId9" Type="http://schemas.openxmlformats.org/officeDocument/2006/relationships/hyperlink" Target="https://anvay.ru/incoterms-cip" TargetMode="External"/><Relationship Id="rId14" Type="http://schemas.openxmlformats.org/officeDocument/2006/relationships/hyperlink" Target="https://anvay.ru/incoterms-ddp"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2000">
              <a:schemeClr val="accent1">
                <a:lumMod val="5000"/>
                <a:lumOff val="95000"/>
              </a:schemeClr>
            </a:gs>
            <a:gs pos="67000">
              <a:srgbClr val="D0DBF0"/>
            </a:gs>
            <a:gs pos="34000">
              <a:srgbClr val="D6E0F2"/>
            </a:gs>
            <a:gs pos="1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C9A2953-631F-4B2E-8E4F-BDB1FC8B1DFF}"/>
              </a:ext>
            </a:extLst>
          </p:cNvPr>
          <p:cNvSpPr>
            <a:spLocks noGrp="1"/>
          </p:cNvSpPr>
          <p:nvPr>
            <p:ph type="ctrTitle"/>
          </p:nvPr>
        </p:nvSpPr>
        <p:spPr>
          <a:xfrm>
            <a:off x="0" y="0"/>
            <a:ext cx="12192000" cy="4624251"/>
          </a:xfrm>
        </p:spPr>
        <p:txBody>
          <a:bodyPr>
            <a:noAutofit/>
          </a:bodyPr>
          <a:lstStyle/>
          <a:p>
            <a:pPr>
              <a:lnSpc>
                <a:spcPct val="150000"/>
              </a:lnSpc>
            </a:pPr>
            <a:r>
              <a:rPr lang="ru-RU" sz="4800" dirty="0">
                <a:latin typeface="Times New Roman" panose="02020603050405020304" pitchFamily="18" charset="0"/>
                <a:cs typeface="Times New Roman" panose="02020603050405020304" pitchFamily="18" charset="0"/>
              </a:rPr>
              <a:t>Принципы нормативно-правового регулирования порядка контроля таможенной стоимости при осуществлении </a:t>
            </a:r>
            <a:r>
              <a:rPr lang="ru-RU" sz="4800" dirty="0" smtClean="0">
                <a:latin typeface="Times New Roman" panose="02020603050405020304" pitchFamily="18" charset="0"/>
                <a:cs typeface="Times New Roman" panose="02020603050405020304" pitchFamily="18" charset="0"/>
              </a:rPr>
              <a:t>внешнеторговых операций</a:t>
            </a:r>
            <a:endParaRPr lang="ru-RU" sz="4800" dirty="0">
              <a:latin typeface="Times New Roman" panose="02020603050405020304" pitchFamily="18" charset="0"/>
              <a:cs typeface="Times New Roman" panose="02020603050405020304" pitchFamily="18" charset="0"/>
            </a:endParaRPr>
          </a:p>
        </p:txBody>
      </p:sp>
      <p:sp>
        <p:nvSpPr>
          <p:cNvPr id="3" name="Подзаголовок 2">
            <a:extLst>
              <a:ext uri="{FF2B5EF4-FFF2-40B4-BE49-F238E27FC236}">
                <a16:creationId xmlns:a16="http://schemas.microsoft.com/office/drawing/2014/main" id="{37FD6183-94A1-45ED-AB19-C00D9D1271E1}"/>
              </a:ext>
            </a:extLst>
          </p:cNvPr>
          <p:cNvSpPr>
            <a:spLocks noGrp="1"/>
          </p:cNvSpPr>
          <p:nvPr>
            <p:ph type="subTitle" idx="1"/>
          </p:nvPr>
        </p:nvSpPr>
        <p:spPr>
          <a:xfrm>
            <a:off x="7084194" y="5024386"/>
            <a:ext cx="5107806" cy="1833613"/>
          </a:xfrm>
        </p:spPr>
        <p:txBody>
          <a:bodyPr>
            <a:normAutofit fontScale="70000" lnSpcReduction="20000"/>
          </a:bodyPr>
          <a:lstStyle/>
          <a:p>
            <a:pPr algn="r"/>
            <a:endParaRPr lang="en-US" sz="3100" dirty="0">
              <a:latin typeface="Times New Roman" panose="02020603050405020304" pitchFamily="18" charset="0"/>
              <a:cs typeface="Times New Roman" panose="02020603050405020304" pitchFamily="18" charset="0"/>
            </a:endParaRPr>
          </a:p>
          <a:p>
            <a:pPr algn="r"/>
            <a:r>
              <a:rPr lang="ru-RU" sz="3100" dirty="0">
                <a:latin typeface="Times New Roman" panose="02020603050405020304" pitchFamily="18" charset="0"/>
                <a:cs typeface="Times New Roman" panose="02020603050405020304" pitchFamily="18" charset="0"/>
              </a:rPr>
              <a:t>Автор работы:</a:t>
            </a:r>
          </a:p>
          <a:p>
            <a:pPr algn="r"/>
            <a:r>
              <a:rPr lang="ru-RU" sz="3100" dirty="0">
                <a:latin typeface="Times New Roman" panose="02020603050405020304" pitchFamily="18" charset="0"/>
                <a:cs typeface="Times New Roman" panose="02020603050405020304" pitchFamily="18" charset="0"/>
              </a:rPr>
              <a:t>студент 6 курса 162z гр.</a:t>
            </a:r>
          </a:p>
          <a:p>
            <a:pPr algn="r"/>
            <a:r>
              <a:rPr lang="ru-RU" sz="3100" dirty="0">
                <a:latin typeface="Times New Roman" panose="02020603050405020304" pitchFamily="18" charset="0"/>
                <a:cs typeface="Times New Roman" panose="02020603050405020304" pitchFamily="18" charset="0"/>
              </a:rPr>
              <a:t>заочной формы обучения</a:t>
            </a:r>
          </a:p>
          <a:p>
            <a:pPr algn="r"/>
            <a:r>
              <a:rPr lang="ru-RU" sz="3100" dirty="0">
                <a:latin typeface="Times New Roman" panose="02020603050405020304" pitchFamily="18" charset="0"/>
                <a:cs typeface="Times New Roman" panose="02020603050405020304" pitchFamily="18" charset="0"/>
              </a:rPr>
              <a:t>Гостюхин Сергей Дмитриевич</a:t>
            </a:r>
          </a:p>
          <a:p>
            <a:endParaRPr lang="ru-RU" dirty="0"/>
          </a:p>
        </p:txBody>
      </p:sp>
    </p:spTree>
    <p:extLst>
      <p:ext uri="{BB962C8B-B14F-4D97-AF65-F5344CB8AC3E}">
        <p14:creationId xmlns:p14="http://schemas.microsoft.com/office/powerpoint/2010/main" val="3149341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42000">
              <a:schemeClr val="accent1">
                <a:lumMod val="5000"/>
                <a:lumOff val="95000"/>
              </a:schemeClr>
            </a:gs>
            <a:gs pos="67000">
              <a:srgbClr val="D0DBF0"/>
            </a:gs>
            <a:gs pos="34000">
              <a:srgbClr val="D6E0F2"/>
            </a:gs>
            <a:gs pos="1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5FE622-9B80-4A33-81FF-8AD144AE3345}"/>
              </a:ext>
            </a:extLst>
          </p:cNvPr>
          <p:cNvSpPr>
            <a:spLocks noGrp="1"/>
          </p:cNvSpPr>
          <p:nvPr>
            <p:ph type="title"/>
          </p:nvPr>
        </p:nvSpPr>
        <p:spPr>
          <a:xfrm>
            <a:off x="838200" y="2766218"/>
            <a:ext cx="10515600" cy="1325563"/>
          </a:xfrm>
        </p:spPr>
        <p:txBody>
          <a:bodyPr/>
          <a:lstStyle/>
          <a:p>
            <a:pPr algn="ctr"/>
            <a:r>
              <a:rPr lang="ru-RU" dirty="0">
                <a:latin typeface="Times New Roman" panose="02020603050405020304" pitchFamily="18" charset="0"/>
                <a:cs typeface="Times New Roman" panose="02020603050405020304" pitchFamily="18" charset="0"/>
              </a:rPr>
              <a:t>Спасибо за внимание!</a:t>
            </a:r>
          </a:p>
        </p:txBody>
      </p:sp>
    </p:spTree>
    <p:extLst>
      <p:ext uri="{BB962C8B-B14F-4D97-AF65-F5344CB8AC3E}">
        <p14:creationId xmlns:p14="http://schemas.microsoft.com/office/powerpoint/2010/main" val="2966841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42000">
              <a:schemeClr val="accent1">
                <a:lumMod val="5000"/>
                <a:lumOff val="95000"/>
              </a:schemeClr>
            </a:gs>
            <a:gs pos="67000">
              <a:srgbClr val="D0DBF0"/>
            </a:gs>
            <a:gs pos="34000">
              <a:srgbClr val="D6E0F2"/>
            </a:gs>
            <a:gs pos="1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94F66E5-ABD7-4813-A89E-C36CE68EB4FA}"/>
              </a:ext>
            </a:extLst>
          </p:cNvPr>
          <p:cNvSpPr>
            <a:spLocks noGrp="1"/>
          </p:cNvSpPr>
          <p:nvPr>
            <p:ph type="title"/>
          </p:nvPr>
        </p:nvSpPr>
        <p:spPr/>
        <p:txBody>
          <a:bodyPr>
            <a:normAutofit/>
          </a:bodyPr>
          <a:lstStyle/>
          <a:p>
            <a:pPr algn="ctr"/>
            <a:r>
              <a:rPr lang="ru-RU" sz="4000" dirty="0">
                <a:effectLst/>
                <a:latin typeface="Times New Roman" panose="02020603050405020304" pitchFamily="18" charset="0"/>
                <a:ea typeface="Calibri" panose="020F0502020204030204" pitchFamily="34" charset="0"/>
                <a:cs typeface="Times New Roman" panose="02020603050405020304" pitchFamily="18" charset="0"/>
              </a:rPr>
              <a:t>Основные положения ТК ЕАЭС в сфере контроля таможенной стоимости </a:t>
            </a:r>
            <a:endParaRPr lang="ru-RU" sz="8000" dirty="0">
              <a:latin typeface="Times New Roman" panose="02020603050405020304" pitchFamily="18" charset="0"/>
              <a:cs typeface="Times New Roman" panose="02020603050405020304" pitchFamily="18" charset="0"/>
            </a:endParaRPr>
          </a:p>
        </p:txBody>
      </p:sp>
      <p:sp>
        <p:nvSpPr>
          <p:cNvPr id="4" name="Прямоугольник: скругленные углы 3">
            <a:extLst>
              <a:ext uri="{FF2B5EF4-FFF2-40B4-BE49-F238E27FC236}">
                <a16:creationId xmlns:a16="http://schemas.microsoft.com/office/drawing/2014/main" id="{FB85ED77-689C-4FC2-95CA-2023B0467647}"/>
              </a:ext>
            </a:extLst>
          </p:cNvPr>
          <p:cNvSpPr/>
          <p:nvPr/>
        </p:nvSpPr>
        <p:spPr>
          <a:xfrm>
            <a:off x="448574" y="2186025"/>
            <a:ext cx="3968151" cy="19546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a:effectLst/>
                <a:latin typeface="Times New Roman" panose="02020603050405020304" pitchFamily="18" charset="0"/>
                <a:ea typeface="Calibri" panose="020F0502020204030204" pitchFamily="34" charset="0"/>
              </a:rPr>
              <a:t>Глава 44 "Общие положения таможенного контроля" статья 313 ТК ЕАЭС "Особенности таможенного контроля таможенной стоимости". </a:t>
            </a:r>
            <a:endParaRPr lang="ru-RU" dirty="0"/>
          </a:p>
        </p:txBody>
      </p:sp>
      <p:sp>
        <p:nvSpPr>
          <p:cNvPr id="9" name="Прямоугольник: скругленные углы 8">
            <a:extLst>
              <a:ext uri="{FF2B5EF4-FFF2-40B4-BE49-F238E27FC236}">
                <a16:creationId xmlns:a16="http://schemas.microsoft.com/office/drawing/2014/main" id="{36E0570C-26CD-428A-AB2B-3D5C285A4BF9}"/>
              </a:ext>
            </a:extLst>
          </p:cNvPr>
          <p:cNvSpPr/>
          <p:nvPr/>
        </p:nvSpPr>
        <p:spPr>
          <a:xfrm>
            <a:off x="7717765" y="2186025"/>
            <a:ext cx="3968151" cy="19546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a:effectLst/>
                <a:latin typeface="Times New Roman" panose="02020603050405020304" pitchFamily="18" charset="0"/>
                <a:ea typeface="Calibri" panose="020F0502020204030204" pitchFamily="34" charset="0"/>
              </a:rPr>
              <a:t>Глава 45 "Формы таможенного контроля" статья 326 ТК ЕАЭС "Проверка таможенных, иных документов и (или) сведений". </a:t>
            </a:r>
            <a:endParaRPr lang="ru-RU" dirty="0"/>
          </a:p>
        </p:txBody>
      </p:sp>
      <p:sp>
        <p:nvSpPr>
          <p:cNvPr id="10" name="Прямоугольник: скругленные углы 9">
            <a:extLst>
              <a:ext uri="{FF2B5EF4-FFF2-40B4-BE49-F238E27FC236}">
                <a16:creationId xmlns:a16="http://schemas.microsoft.com/office/drawing/2014/main" id="{09D669BF-9CD0-49D5-8F8C-BD8E7269827C}"/>
              </a:ext>
            </a:extLst>
          </p:cNvPr>
          <p:cNvSpPr/>
          <p:nvPr/>
        </p:nvSpPr>
        <p:spPr>
          <a:xfrm>
            <a:off x="3381554" y="4636016"/>
            <a:ext cx="5106838" cy="20063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a:effectLst/>
                <a:latin typeface="Times New Roman" panose="02020603050405020304" pitchFamily="18" charset="0"/>
                <a:ea typeface="Calibri" panose="020F0502020204030204" pitchFamily="34" charset="0"/>
              </a:rPr>
              <a:t>Глава 46 "Меры, обеспечивающие проведение таможенного контроля, и их применение" статья 340 ТК ЕАЭС "Запрос, требование и получение таможенными органами документов и (или) сведений, необходимых для проведения таможенного контроля".</a:t>
            </a:r>
            <a:endParaRPr lang="ru-RU" dirty="0"/>
          </a:p>
        </p:txBody>
      </p:sp>
      <p:cxnSp>
        <p:nvCxnSpPr>
          <p:cNvPr id="12" name="Прямая со стрелкой 11">
            <a:extLst>
              <a:ext uri="{FF2B5EF4-FFF2-40B4-BE49-F238E27FC236}">
                <a16:creationId xmlns:a16="http://schemas.microsoft.com/office/drawing/2014/main" id="{4FFB7BE5-F52F-41E6-9337-55880124B377}"/>
              </a:ext>
            </a:extLst>
          </p:cNvPr>
          <p:cNvCxnSpPr/>
          <p:nvPr/>
        </p:nvCxnSpPr>
        <p:spPr>
          <a:xfrm flipH="1">
            <a:off x="4416725" y="1690688"/>
            <a:ext cx="756000" cy="495337"/>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a:extLst>
              <a:ext uri="{FF2B5EF4-FFF2-40B4-BE49-F238E27FC236}">
                <a16:creationId xmlns:a16="http://schemas.microsoft.com/office/drawing/2014/main" id="{1F8206D6-DC42-4520-8860-100AAD2AB40E}"/>
              </a:ext>
            </a:extLst>
          </p:cNvPr>
          <p:cNvCxnSpPr>
            <a:cxnSpLocks/>
          </p:cNvCxnSpPr>
          <p:nvPr/>
        </p:nvCxnSpPr>
        <p:spPr>
          <a:xfrm>
            <a:off x="7019667" y="1690687"/>
            <a:ext cx="732301" cy="495337"/>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a:extLst>
              <a:ext uri="{FF2B5EF4-FFF2-40B4-BE49-F238E27FC236}">
                <a16:creationId xmlns:a16="http://schemas.microsoft.com/office/drawing/2014/main" id="{61E7451E-D14A-4E5E-988B-423022ED6359}"/>
              </a:ext>
            </a:extLst>
          </p:cNvPr>
          <p:cNvCxnSpPr>
            <a:cxnSpLocks/>
          </p:cNvCxnSpPr>
          <p:nvPr/>
        </p:nvCxnSpPr>
        <p:spPr>
          <a:xfrm>
            <a:off x="6040069" y="1690687"/>
            <a:ext cx="0" cy="2901614"/>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6344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42000">
              <a:schemeClr val="accent1">
                <a:lumMod val="5000"/>
                <a:lumOff val="95000"/>
              </a:schemeClr>
            </a:gs>
            <a:gs pos="67000">
              <a:srgbClr val="D0DBF0"/>
            </a:gs>
            <a:gs pos="34000">
              <a:srgbClr val="D6E0F2"/>
            </a:gs>
            <a:gs pos="1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69AD1B1-FB95-4BA7-B45F-4EAFF4826246}"/>
              </a:ext>
            </a:extLst>
          </p:cNvPr>
          <p:cNvSpPr>
            <a:spLocks noGrp="1"/>
          </p:cNvSpPr>
          <p:nvPr>
            <p:ph type="title"/>
          </p:nvPr>
        </p:nvSpPr>
        <p:spPr>
          <a:xfrm>
            <a:off x="838200" y="182881"/>
            <a:ext cx="10515600" cy="1507808"/>
          </a:xfrm>
        </p:spPr>
        <p:txBody>
          <a:bodyPr>
            <a:normAutofit fontScale="90000"/>
          </a:bodyPr>
          <a:lstStyle/>
          <a:p>
            <a:pPr algn="ctr"/>
            <a:r>
              <a:rPr lang="ru-RU" dirty="0">
                <a:latin typeface="Times New Roman" panose="02020603050405020304" pitchFamily="18" charset="0"/>
                <a:cs typeface="Times New Roman" panose="02020603050405020304" pitchFamily="18" charset="0"/>
              </a:rPr>
              <a:t>Правовые акты, регулирующие контроль таможенной стоимости, являются решения Евразийской экономической комиссии</a:t>
            </a:r>
          </a:p>
        </p:txBody>
      </p:sp>
      <p:sp>
        <p:nvSpPr>
          <p:cNvPr id="4" name="Прямоугольник: скругленные углы 3">
            <a:extLst>
              <a:ext uri="{FF2B5EF4-FFF2-40B4-BE49-F238E27FC236}">
                <a16:creationId xmlns:a16="http://schemas.microsoft.com/office/drawing/2014/main" id="{25A3D514-A345-41E1-B0E6-CCA72B8DA209}"/>
              </a:ext>
            </a:extLst>
          </p:cNvPr>
          <p:cNvSpPr/>
          <p:nvPr/>
        </p:nvSpPr>
        <p:spPr>
          <a:xfrm>
            <a:off x="317944" y="2956977"/>
            <a:ext cx="5429712" cy="36878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effectLst/>
                <a:latin typeface="Times New Roman" panose="02020603050405020304" pitchFamily="18" charset="0"/>
                <a:ea typeface="Calibri" panose="020F0502020204030204" pitchFamily="34" charset="0"/>
              </a:rPr>
              <a:t>Решение Коллегии Евразийской экономической комиссии от 27 марта 2018 г. № 42 "Об особенностях проведения таможенного контроля таможенной стоимости товаров, ввозимых на таможенную территорию Евразийского экономического союза".</a:t>
            </a:r>
            <a:endParaRPr lang="ru-RU" sz="2400" dirty="0"/>
          </a:p>
        </p:txBody>
      </p:sp>
      <p:sp>
        <p:nvSpPr>
          <p:cNvPr id="6" name="Прямоугольник: скругленные углы 5">
            <a:extLst>
              <a:ext uri="{FF2B5EF4-FFF2-40B4-BE49-F238E27FC236}">
                <a16:creationId xmlns:a16="http://schemas.microsoft.com/office/drawing/2014/main" id="{FECB8B72-FC9A-4658-9DEC-68DD409D4E85}"/>
              </a:ext>
            </a:extLst>
          </p:cNvPr>
          <p:cNvSpPr/>
          <p:nvPr/>
        </p:nvSpPr>
        <p:spPr>
          <a:xfrm>
            <a:off x="6444346" y="2956976"/>
            <a:ext cx="5429712" cy="36878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effectLst/>
                <a:latin typeface="Times New Roman" panose="02020603050405020304" pitchFamily="18" charset="0"/>
                <a:ea typeface="Calibri" panose="020F0502020204030204" pitchFamily="34" charset="0"/>
              </a:rPr>
              <a:t>Решение Коллегии Евразийской экономической комиссии от 16 октября 2018 г. N 160 "О случаях заполнения декларации таможенной стоимости, утверждении форм декларации таможенной стоимости и Порядка заполнения декларации таможенной стоимости".</a:t>
            </a:r>
            <a:endParaRPr lang="ru-RU" sz="3200" dirty="0"/>
          </a:p>
        </p:txBody>
      </p:sp>
      <p:cxnSp>
        <p:nvCxnSpPr>
          <p:cNvPr id="7" name="Прямая со стрелкой 6">
            <a:extLst>
              <a:ext uri="{FF2B5EF4-FFF2-40B4-BE49-F238E27FC236}">
                <a16:creationId xmlns:a16="http://schemas.microsoft.com/office/drawing/2014/main" id="{0670A0CF-3F94-4AD8-84D7-59EBB3F07BEC}"/>
              </a:ext>
            </a:extLst>
          </p:cNvPr>
          <p:cNvCxnSpPr>
            <a:cxnSpLocks/>
          </p:cNvCxnSpPr>
          <p:nvPr/>
        </p:nvCxnSpPr>
        <p:spPr>
          <a:xfrm flipH="1">
            <a:off x="4075611" y="1828495"/>
            <a:ext cx="731354" cy="836328"/>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a:extLst>
              <a:ext uri="{FF2B5EF4-FFF2-40B4-BE49-F238E27FC236}">
                <a16:creationId xmlns:a16="http://schemas.microsoft.com/office/drawing/2014/main" id="{326E3C64-29B3-4087-A0A3-62D6EA5A4FCF}"/>
              </a:ext>
            </a:extLst>
          </p:cNvPr>
          <p:cNvCxnSpPr>
            <a:cxnSpLocks/>
          </p:cNvCxnSpPr>
          <p:nvPr/>
        </p:nvCxnSpPr>
        <p:spPr>
          <a:xfrm>
            <a:off x="7008588" y="1828495"/>
            <a:ext cx="803001" cy="836328"/>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6969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42000">
              <a:schemeClr val="accent1">
                <a:lumMod val="5000"/>
                <a:lumOff val="95000"/>
              </a:schemeClr>
            </a:gs>
            <a:gs pos="67000">
              <a:srgbClr val="D0DBF0"/>
            </a:gs>
            <a:gs pos="34000">
              <a:srgbClr val="D6E0F2"/>
            </a:gs>
            <a:gs pos="1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76C1977-69DB-4A96-A387-5187D9170A16}"/>
              </a:ext>
            </a:extLst>
          </p:cNvPr>
          <p:cNvSpPr>
            <a:spLocks noGrp="1"/>
          </p:cNvSpPr>
          <p:nvPr>
            <p:ph type="title"/>
          </p:nvPr>
        </p:nvSpPr>
        <p:spPr>
          <a:xfrm>
            <a:off x="838200" y="253387"/>
            <a:ext cx="10515600" cy="687140"/>
          </a:xfrm>
        </p:spPr>
        <p:txBody>
          <a:bodyPr>
            <a:normAutofit/>
          </a:bodyPr>
          <a:lstStyle/>
          <a:p>
            <a:pPr algn="ctr"/>
            <a:r>
              <a:rPr lang="ru-RU" sz="3200" dirty="0">
                <a:latin typeface="Times New Roman" panose="02020603050405020304" pitchFamily="18" charset="0"/>
                <a:ea typeface="Calibri" panose="020F0502020204030204" pitchFamily="34" charset="0"/>
              </a:rPr>
              <a:t>О</a:t>
            </a:r>
            <a:r>
              <a:rPr lang="ru-RU" sz="3200" dirty="0">
                <a:effectLst/>
                <a:latin typeface="Times New Roman" panose="02020603050405020304" pitchFamily="18" charset="0"/>
                <a:ea typeface="Calibri" panose="020F0502020204030204" pitchFamily="34" charset="0"/>
              </a:rPr>
              <a:t>сновные принципы определения таможенной стоимости</a:t>
            </a:r>
            <a:endParaRPr lang="ru-RU" sz="6600" dirty="0"/>
          </a:p>
        </p:txBody>
      </p:sp>
      <p:sp>
        <p:nvSpPr>
          <p:cNvPr id="4" name="Прямоугольник: скругленные углы 3">
            <a:extLst>
              <a:ext uri="{FF2B5EF4-FFF2-40B4-BE49-F238E27FC236}">
                <a16:creationId xmlns:a16="http://schemas.microsoft.com/office/drawing/2014/main" id="{5A4DCF84-773D-4589-8D1B-CDE111E59CBE}"/>
              </a:ext>
            </a:extLst>
          </p:cNvPr>
          <p:cNvSpPr/>
          <p:nvPr/>
        </p:nvSpPr>
        <p:spPr>
          <a:xfrm>
            <a:off x="287041" y="1107328"/>
            <a:ext cx="5180108" cy="16459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a:effectLst/>
                <a:latin typeface="Times New Roman" panose="02020603050405020304" pitchFamily="18" charset="0"/>
                <a:ea typeface="Calibri" panose="020F0502020204030204" pitchFamily="34" charset="0"/>
              </a:rPr>
              <a:t>порядок применения действующей системы методов определения таможенной стоимости закреплен на нормативном уровне </a:t>
            </a:r>
            <a:endParaRPr lang="ru-RU" dirty="0"/>
          </a:p>
        </p:txBody>
      </p:sp>
      <p:sp>
        <p:nvSpPr>
          <p:cNvPr id="5" name="Прямоугольник: скругленные углы 4">
            <a:extLst>
              <a:ext uri="{FF2B5EF4-FFF2-40B4-BE49-F238E27FC236}">
                <a16:creationId xmlns:a16="http://schemas.microsoft.com/office/drawing/2014/main" id="{1CD1CE12-E07B-443E-B99A-331589D318CA}"/>
              </a:ext>
            </a:extLst>
          </p:cNvPr>
          <p:cNvSpPr/>
          <p:nvPr/>
        </p:nvSpPr>
        <p:spPr>
          <a:xfrm>
            <a:off x="287041" y="4916337"/>
            <a:ext cx="5180108" cy="16459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400" dirty="0">
                <a:effectLst/>
                <a:latin typeface="Times New Roman" panose="02020603050405020304" pitchFamily="18" charset="0"/>
                <a:ea typeface="Calibri" panose="020F0502020204030204" pitchFamily="34" charset="0"/>
              </a:rPr>
              <a:t>действующими нормативно-правовыми документами установлен соответствующий порядок использования методов определения таможенной стоимости (при этом для осуществляющих таможенное декларирование товаров лиц предусмотрена возможность любой последовательности при использовании методов сложения и вычитания при определении таможенной стоимости)</a:t>
            </a:r>
            <a:endParaRPr lang="ru-RU" sz="1400" dirty="0"/>
          </a:p>
        </p:txBody>
      </p:sp>
      <p:sp>
        <p:nvSpPr>
          <p:cNvPr id="6" name="Прямоугольник: скругленные углы 5">
            <a:extLst>
              <a:ext uri="{FF2B5EF4-FFF2-40B4-BE49-F238E27FC236}">
                <a16:creationId xmlns:a16="http://schemas.microsoft.com/office/drawing/2014/main" id="{D81F18B4-7B9C-435C-AB38-545BB5A5E967}"/>
              </a:ext>
            </a:extLst>
          </p:cNvPr>
          <p:cNvSpPr/>
          <p:nvPr/>
        </p:nvSpPr>
        <p:spPr>
          <a:xfrm>
            <a:off x="6724853" y="1107328"/>
            <a:ext cx="5180106" cy="16459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00" dirty="0">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принцип объективности проводимых расчетов, предусматривающий доступность для осуществления контроля необходимых сведений и информации</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ru-RU" dirty="0"/>
          </a:p>
        </p:txBody>
      </p:sp>
      <p:sp>
        <p:nvSpPr>
          <p:cNvPr id="7" name="Прямоугольник: скругленные углы 6">
            <a:extLst>
              <a:ext uri="{FF2B5EF4-FFF2-40B4-BE49-F238E27FC236}">
                <a16:creationId xmlns:a16="http://schemas.microsoft.com/office/drawing/2014/main" id="{FF81BBAC-E699-42E2-9232-2665EB542DAB}"/>
              </a:ext>
            </a:extLst>
          </p:cNvPr>
          <p:cNvSpPr/>
          <p:nvPr/>
        </p:nvSpPr>
        <p:spPr>
          <a:xfrm>
            <a:off x="6724853" y="3026813"/>
            <a:ext cx="5180106" cy="16459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a:effectLst/>
                <a:latin typeface="Times New Roman" panose="02020603050405020304" pitchFamily="18" charset="0"/>
                <a:ea typeface="Calibri" panose="020F0502020204030204" pitchFamily="34" charset="0"/>
              </a:rPr>
              <a:t>в рамках осуществления антидемпинговых расследований и применения по результатам таких расследований соответствующих мер не допускается применение существующего порядка определения таможенной стоимости</a:t>
            </a:r>
            <a:endParaRPr lang="ru-RU" dirty="0"/>
          </a:p>
        </p:txBody>
      </p:sp>
      <p:sp>
        <p:nvSpPr>
          <p:cNvPr id="8" name="Прямоугольник: скругленные углы 7">
            <a:extLst>
              <a:ext uri="{FF2B5EF4-FFF2-40B4-BE49-F238E27FC236}">
                <a16:creationId xmlns:a16="http://schemas.microsoft.com/office/drawing/2014/main" id="{7154A6E0-5E2E-4F87-BFD3-1CAE1CB200C3}"/>
              </a:ext>
            </a:extLst>
          </p:cNvPr>
          <p:cNvSpPr/>
          <p:nvPr/>
        </p:nvSpPr>
        <p:spPr>
          <a:xfrm>
            <a:off x="287041" y="2989660"/>
            <a:ext cx="5180109" cy="16459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a:effectLst/>
                <a:latin typeface="Times New Roman" panose="02020603050405020304" pitchFamily="18" charset="0"/>
                <a:ea typeface="Calibri" panose="020F0502020204030204" pitchFamily="34" charset="0"/>
              </a:rPr>
              <a:t>стоимость внешнеторговой сделки на поставку товара является первоосновой в процедуре определения таможенной стоимости</a:t>
            </a:r>
            <a:endParaRPr lang="ru-RU" dirty="0"/>
          </a:p>
        </p:txBody>
      </p:sp>
      <p:sp>
        <p:nvSpPr>
          <p:cNvPr id="9" name="Прямоугольник: скругленные углы 8">
            <a:extLst>
              <a:ext uri="{FF2B5EF4-FFF2-40B4-BE49-F238E27FC236}">
                <a16:creationId xmlns:a16="http://schemas.microsoft.com/office/drawing/2014/main" id="{C912748D-DD1A-4B94-8C9F-735147C664B6}"/>
              </a:ext>
            </a:extLst>
          </p:cNvPr>
          <p:cNvSpPr/>
          <p:nvPr/>
        </p:nvSpPr>
        <p:spPr>
          <a:xfrm>
            <a:off x="6724853" y="4914165"/>
            <a:ext cx="5180106" cy="16459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a:effectLst/>
                <a:latin typeface="Times New Roman" panose="02020603050405020304" pitchFamily="18" charset="0"/>
                <a:ea typeface="Calibri" panose="020F0502020204030204" pitchFamily="34" charset="0"/>
              </a:rPr>
              <a:t>количество и цена перемещаемого через таможенную границу товара не могут влиять на применяемый по отношению к таким товарам порядок определения таможенной стоимости</a:t>
            </a:r>
            <a:endParaRPr lang="ru-RU"/>
          </a:p>
        </p:txBody>
      </p:sp>
    </p:spTree>
    <p:extLst>
      <p:ext uri="{BB962C8B-B14F-4D97-AF65-F5344CB8AC3E}">
        <p14:creationId xmlns:p14="http://schemas.microsoft.com/office/powerpoint/2010/main" val="3509671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42000">
              <a:schemeClr val="accent1">
                <a:lumMod val="5000"/>
                <a:lumOff val="95000"/>
              </a:schemeClr>
            </a:gs>
            <a:gs pos="67000">
              <a:srgbClr val="D0DBF0"/>
            </a:gs>
            <a:gs pos="34000">
              <a:srgbClr val="D6E0F2"/>
            </a:gs>
            <a:gs pos="1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93E01E7-F69B-4E22-9AB1-7C40A21FDA97}"/>
              </a:ext>
            </a:extLst>
          </p:cNvPr>
          <p:cNvSpPr>
            <a:spLocks noGrp="1"/>
          </p:cNvSpPr>
          <p:nvPr>
            <p:ph idx="1"/>
          </p:nvPr>
        </p:nvSpPr>
        <p:spPr>
          <a:xfrm>
            <a:off x="379562" y="431320"/>
            <a:ext cx="11680166" cy="6245525"/>
          </a:xfrm>
        </p:spPr>
        <p:txBody>
          <a:bodyPr>
            <a:normAutofit lnSpcReduction="10000"/>
          </a:bodyPr>
          <a:lstStyle/>
          <a:p>
            <a:pPr indent="0" algn="just">
              <a:lnSpc>
                <a:spcPct val="150000"/>
              </a:lnSpc>
              <a:buNone/>
              <a:tabLst>
                <a:tab pos="450215" algn="l"/>
                <a:tab pos="6031230" algn="r"/>
              </a:tabLst>
            </a:pP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Действующий </a:t>
            </a:r>
            <a:r>
              <a:rPr lang="ru-RU" sz="2200" b="1" dirty="0">
                <a:effectLst/>
                <a:latin typeface="Times New Roman" panose="02020603050405020304" pitchFamily="18" charset="0"/>
                <a:ea typeface="Calibri" panose="020F0502020204030204" pitchFamily="34" charset="0"/>
                <a:cs typeface="Times New Roman" panose="02020603050405020304" pitchFamily="18" charset="0"/>
              </a:rPr>
              <a:t>порядок определения таможенной стоимости </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определяет использование следующих методов в отношении ввозимых на таможенную территорию товаров, основываясь, прежде всего, на том, что для определения таможенной стоимости надо изначально использовать цену товара, и только в том случае, если этого сделать нельзя, последовательно использовать остальные методы:</a:t>
            </a:r>
          </a:p>
          <a:p>
            <a:pPr indent="0" algn="just">
              <a:lnSpc>
                <a:spcPct val="150000"/>
              </a:lnSpc>
              <a:buNone/>
              <a:tabLst>
                <a:tab pos="450215" algn="l"/>
                <a:tab pos="6031230" algn="r"/>
              </a:tabLst>
            </a:pPr>
            <a:r>
              <a:rPr lang="ru-RU" sz="2100" dirty="0">
                <a:effectLst/>
                <a:latin typeface="Times New Roman" panose="02020603050405020304" pitchFamily="18" charset="0"/>
                <a:ea typeface="Calibri" panose="020F0502020204030204" pitchFamily="34" charset="0"/>
                <a:cs typeface="Times New Roman" panose="02020603050405020304" pitchFamily="18" charset="0"/>
              </a:rPr>
              <a:t>1) метод по стоимости сделки с ввозимыми товарами;</a:t>
            </a:r>
          </a:p>
          <a:p>
            <a:pPr indent="0" algn="just">
              <a:lnSpc>
                <a:spcPct val="150000"/>
              </a:lnSpc>
              <a:buNone/>
              <a:tabLst>
                <a:tab pos="450215" algn="l"/>
                <a:tab pos="6031230" algn="r"/>
              </a:tabLst>
            </a:pPr>
            <a:r>
              <a:rPr lang="ru-RU" sz="2100" dirty="0">
                <a:effectLst/>
                <a:latin typeface="Times New Roman" panose="02020603050405020304" pitchFamily="18" charset="0"/>
                <a:ea typeface="Calibri" panose="020F0502020204030204" pitchFamily="34" charset="0"/>
                <a:cs typeface="Times New Roman" panose="02020603050405020304" pitchFamily="18" charset="0"/>
              </a:rPr>
              <a:t>2) метод по стоимости сделки с идентичными товарами;</a:t>
            </a:r>
          </a:p>
          <a:p>
            <a:pPr indent="0" algn="just">
              <a:lnSpc>
                <a:spcPct val="150000"/>
              </a:lnSpc>
              <a:buNone/>
              <a:tabLst>
                <a:tab pos="450215" algn="l"/>
                <a:tab pos="6031230" algn="r"/>
              </a:tabLst>
            </a:pPr>
            <a:r>
              <a:rPr lang="ru-RU" sz="2100" dirty="0">
                <a:effectLst/>
                <a:latin typeface="Times New Roman" panose="02020603050405020304" pitchFamily="18" charset="0"/>
                <a:ea typeface="Calibri" panose="020F0502020204030204" pitchFamily="34" charset="0"/>
                <a:cs typeface="Times New Roman" panose="02020603050405020304" pitchFamily="18" charset="0"/>
              </a:rPr>
              <a:t>3) метод по стоимости сделки с однородными товарами;</a:t>
            </a:r>
          </a:p>
          <a:p>
            <a:pPr indent="0" algn="just">
              <a:lnSpc>
                <a:spcPct val="150000"/>
              </a:lnSpc>
              <a:buNone/>
              <a:tabLst>
                <a:tab pos="450215" algn="l"/>
                <a:tab pos="6031230" algn="r"/>
              </a:tabLst>
            </a:pPr>
            <a:r>
              <a:rPr lang="ru-RU" sz="2100" dirty="0">
                <a:effectLst/>
                <a:latin typeface="Times New Roman" panose="02020603050405020304" pitchFamily="18" charset="0"/>
                <a:ea typeface="Calibri" panose="020F0502020204030204" pitchFamily="34" charset="0"/>
                <a:cs typeface="Times New Roman" panose="02020603050405020304" pitchFamily="18" charset="0"/>
              </a:rPr>
              <a:t>4) метод вычитания;</a:t>
            </a:r>
          </a:p>
          <a:p>
            <a:pPr indent="0" algn="just">
              <a:lnSpc>
                <a:spcPct val="150000"/>
              </a:lnSpc>
              <a:buNone/>
              <a:tabLst>
                <a:tab pos="450215" algn="l"/>
                <a:tab pos="6031230" algn="r"/>
              </a:tabLst>
            </a:pPr>
            <a:r>
              <a:rPr lang="ru-RU" sz="2100" dirty="0">
                <a:effectLst/>
                <a:latin typeface="Times New Roman" panose="02020603050405020304" pitchFamily="18" charset="0"/>
                <a:ea typeface="Calibri" panose="020F0502020204030204" pitchFamily="34" charset="0"/>
                <a:cs typeface="Times New Roman" panose="02020603050405020304" pitchFamily="18" charset="0"/>
              </a:rPr>
              <a:t>5) метод сложения;</a:t>
            </a:r>
          </a:p>
          <a:p>
            <a:pPr indent="0" algn="just">
              <a:lnSpc>
                <a:spcPct val="150000"/>
              </a:lnSpc>
              <a:buNone/>
              <a:tabLst>
                <a:tab pos="450215" algn="l"/>
                <a:tab pos="6031230" algn="r"/>
              </a:tabLst>
            </a:pPr>
            <a:r>
              <a:rPr lang="ru-RU" sz="2100" dirty="0">
                <a:effectLst/>
                <a:latin typeface="Times New Roman" panose="02020603050405020304" pitchFamily="18" charset="0"/>
                <a:ea typeface="Calibri" panose="020F0502020204030204" pitchFamily="34" charset="0"/>
                <a:cs typeface="Times New Roman" panose="02020603050405020304" pitchFamily="18" charset="0"/>
              </a:rPr>
              <a:t>6) резервный метод.</a:t>
            </a:r>
          </a:p>
          <a:p>
            <a:endParaRPr lang="ru-RU" dirty="0"/>
          </a:p>
        </p:txBody>
      </p:sp>
      <p:pic>
        <p:nvPicPr>
          <p:cNvPr id="7" name="Рисунок 6">
            <a:extLst>
              <a:ext uri="{FF2B5EF4-FFF2-40B4-BE49-F238E27FC236}">
                <a16:creationId xmlns:a16="http://schemas.microsoft.com/office/drawing/2014/main" id="{2B4B1FE6-A458-4CA5-9E3D-6FA5A3A1CB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59925" y="4022127"/>
            <a:ext cx="5032075" cy="2835873"/>
          </a:xfrm>
          <a:prstGeom prst="rect">
            <a:avLst/>
          </a:prstGeom>
        </p:spPr>
      </p:pic>
    </p:spTree>
    <p:extLst>
      <p:ext uri="{BB962C8B-B14F-4D97-AF65-F5344CB8AC3E}">
        <p14:creationId xmlns:p14="http://schemas.microsoft.com/office/powerpoint/2010/main" val="2626389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42000">
              <a:schemeClr val="accent1">
                <a:lumMod val="5000"/>
                <a:lumOff val="95000"/>
              </a:schemeClr>
            </a:gs>
            <a:gs pos="67000">
              <a:srgbClr val="D0DBF0"/>
            </a:gs>
            <a:gs pos="34000">
              <a:srgbClr val="D6E0F2"/>
            </a:gs>
            <a:gs pos="1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0C9439-954B-476A-867B-4F0072AD3ED3}"/>
              </a:ext>
            </a:extLst>
          </p:cNvPr>
          <p:cNvSpPr>
            <a:spLocks noGrp="1"/>
          </p:cNvSpPr>
          <p:nvPr>
            <p:ph type="title"/>
          </p:nvPr>
        </p:nvSpPr>
        <p:spPr>
          <a:xfrm>
            <a:off x="3115573" y="0"/>
            <a:ext cx="10515600" cy="621102"/>
          </a:xfrm>
        </p:spPr>
        <p:txBody>
          <a:bodyPr>
            <a:normAutofit/>
          </a:bodyPr>
          <a:lstStyle/>
          <a:p>
            <a:pPr algn="ctr"/>
            <a:r>
              <a:rPr lang="ru-RU" sz="3600" dirty="0">
                <a:effectLst/>
                <a:latin typeface="Times New Roman" panose="02020603050405020304" pitchFamily="18" charset="0"/>
                <a:ea typeface="Calibri" panose="020F0502020204030204" pitchFamily="34" charset="0"/>
              </a:rPr>
              <a:t>Декларация таможенной стоимости</a:t>
            </a:r>
            <a:endParaRPr lang="ru-RU" sz="7200" dirty="0"/>
          </a:p>
        </p:txBody>
      </p:sp>
      <p:pic>
        <p:nvPicPr>
          <p:cNvPr id="9" name="Рисунок 8">
            <a:extLst>
              <a:ext uri="{FF2B5EF4-FFF2-40B4-BE49-F238E27FC236}">
                <a16:creationId xmlns:a16="http://schemas.microsoft.com/office/drawing/2014/main" id="{A983FEE7-B623-4CC4-B65B-1022405584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424516" cy="6858000"/>
          </a:xfrm>
          <a:prstGeom prst="rect">
            <a:avLst/>
          </a:prstGeom>
        </p:spPr>
      </p:pic>
      <p:sp>
        <p:nvSpPr>
          <p:cNvPr id="11" name="TextBox 10">
            <a:extLst>
              <a:ext uri="{FF2B5EF4-FFF2-40B4-BE49-F238E27FC236}">
                <a16:creationId xmlns:a16="http://schemas.microsoft.com/office/drawing/2014/main" id="{ED088B3E-EDAC-4ED1-BC77-CA564B82571A}"/>
              </a:ext>
            </a:extLst>
          </p:cNvPr>
          <p:cNvSpPr txBox="1"/>
          <p:nvPr/>
        </p:nvSpPr>
        <p:spPr>
          <a:xfrm>
            <a:off x="4705291" y="787735"/>
            <a:ext cx="7336164" cy="5632311"/>
          </a:xfrm>
          <a:prstGeom prst="rect">
            <a:avLst/>
          </a:prstGeom>
          <a:noFill/>
        </p:spPr>
        <p:txBody>
          <a:bodyPr wrap="square">
            <a:spAutoFit/>
          </a:bodyPr>
          <a:lstStyle/>
          <a:p>
            <a:pPr algn="just"/>
            <a:r>
              <a:rPr lang="ru-RU" sz="2400" dirty="0">
                <a:latin typeface="Times New Roman" panose="02020603050405020304" pitchFamily="18" charset="0"/>
                <a:ea typeface="Calibri" panose="020F0502020204030204" pitchFamily="34" charset="0"/>
              </a:rPr>
              <a:t>Ч</a:t>
            </a:r>
            <a:r>
              <a:rPr lang="ru-RU" sz="2400" dirty="0">
                <a:effectLst/>
                <a:latin typeface="Times New Roman" panose="02020603050405020304" pitchFamily="18" charset="0"/>
                <a:ea typeface="Calibri" panose="020F0502020204030204" pitchFamily="34" charset="0"/>
              </a:rPr>
              <a:t>асть таможенной декларации на перемещаемые через таможенную границу товары и в случае ее отсутствия признается недействительной. ДТС и ее электронная копия должны предоставляться таможенному органу, в котором осуществляется таможенное декларирование товаров, вместе с подачей таможенной декларации на товары.</a:t>
            </a:r>
          </a:p>
          <a:p>
            <a:pPr algn="just"/>
            <a:endParaRPr lang="ru-RU" sz="2400" dirty="0">
              <a:latin typeface="Times New Roman" panose="02020603050405020304" pitchFamily="18" charset="0"/>
              <a:ea typeface="Calibri" panose="020F0502020204030204" pitchFamily="34" charset="0"/>
            </a:endParaRPr>
          </a:p>
          <a:p>
            <a:pPr algn="just"/>
            <a:endParaRPr lang="ru-RU" sz="2400" dirty="0">
              <a:latin typeface="Times New Roman" panose="02020603050405020304" pitchFamily="18" charset="0"/>
              <a:ea typeface="Calibri" panose="020F0502020204030204" pitchFamily="34" charset="0"/>
            </a:endParaRPr>
          </a:p>
          <a:p>
            <a:pPr algn="just"/>
            <a:r>
              <a:rPr lang="ru-RU" sz="2400" dirty="0">
                <a:effectLst/>
                <a:latin typeface="Times New Roman" panose="02020603050405020304" pitchFamily="18" charset="0"/>
                <a:ea typeface="Calibri" panose="020F0502020204030204" pitchFamily="34" charset="0"/>
                <a:cs typeface="Times New Roman" panose="02020603050405020304" pitchFamily="18" charset="0"/>
              </a:rPr>
              <a:t>Если таможенная стоимость товаров определяется по стоимости сделки с ввозимыми товарами декларант или таможенный представитель должны заполнить форму ДТС-1 (указано на картинке). Если же применяются альтернативные методы определения таможенной стоимости, то заполняется форма ДТС-2.</a:t>
            </a:r>
            <a:r>
              <a:rPr lang="ru-RU" sz="2400" dirty="0">
                <a:effectLst/>
                <a:latin typeface="Times New Roman" panose="02020603050405020304" pitchFamily="18" charset="0"/>
                <a:ea typeface="Calibri" panose="020F0502020204030204" pitchFamily="34" charset="0"/>
              </a:rPr>
              <a:t> </a:t>
            </a:r>
            <a:endParaRPr lang="ru-RU" sz="2400" dirty="0"/>
          </a:p>
        </p:txBody>
      </p:sp>
    </p:spTree>
    <p:extLst>
      <p:ext uri="{BB962C8B-B14F-4D97-AF65-F5344CB8AC3E}">
        <p14:creationId xmlns:p14="http://schemas.microsoft.com/office/powerpoint/2010/main" val="2429904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42000">
              <a:schemeClr val="accent1">
                <a:lumMod val="5000"/>
                <a:lumOff val="95000"/>
              </a:schemeClr>
            </a:gs>
            <a:gs pos="67000">
              <a:srgbClr val="D0DBF0"/>
            </a:gs>
            <a:gs pos="34000">
              <a:srgbClr val="D6E0F2"/>
            </a:gs>
            <a:gs pos="1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24B338B5-72C4-4D53-A09A-2BCB049320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3434" y="0"/>
            <a:ext cx="4333352" cy="6858000"/>
          </a:xfrm>
          <a:prstGeom prst="rect">
            <a:avLst/>
          </a:prstGeom>
        </p:spPr>
      </p:pic>
      <p:sp>
        <p:nvSpPr>
          <p:cNvPr id="9" name="TextBox 8">
            <a:extLst>
              <a:ext uri="{FF2B5EF4-FFF2-40B4-BE49-F238E27FC236}">
                <a16:creationId xmlns:a16="http://schemas.microsoft.com/office/drawing/2014/main" id="{9C93E369-BC89-467A-BEE5-32BBF85760BA}"/>
              </a:ext>
            </a:extLst>
          </p:cNvPr>
          <p:cNvSpPr txBox="1"/>
          <p:nvPr/>
        </p:nvSpPr>
        <p:spPr>
          <a:xfrm>
            <a:off x="271732" y="263454"/>
            <a:ext cx="7423030" cy="6331092"/>
          </a:xfrm>
          <a:prstGeom prst="rect">
            <a:avLst/>
          </a:prstGeom>
          <a:noFill/>
        </p:spPr>
        <p:txBody>
          <a:bodyPr wrap="square">
            <a:spAutoFit/>
          </a:bodyPr>
          <a:lstStyle/>
          <a:p>
            <a:pPr algn="just">
              <a:lnSpc>
                <a:spcPct val="107000"/>
              </a:lnSpc>
              <a:spcAft>
                <a:spcPts val="800"/>
              </a:spcAft>
            </a:pPr>
            <a:r>
              <a:rPr lang="ru-RU" sz="2300" dirty="0">
                <a:effectLst/>
                <a:latin typeface="Times New Roman" panose="02020603050405020304" pitchFamily="18" charset="0"/>
                <a:ea typeface="Calibri" panose="020F0502020204030204" pitchFamily="34" charset="0"/>
                <a:cs typeface="Times New Roman" panose="02020603050405020304" pitchFamily="18" charset="0"/>
              </a:rPr>
              <a:t>Если осуществляется вывоз товаров (экспортирование) то декларации таможенной стоимости оформляются по форме ДТС-3 или ДТС-4, установленные Приказом ФТС России от 27 ноября 2011 </a:t>
            </a:r>
            <a:r>
              <a:rPr lang="en-US" sz="2300" dirty="0">
                <a:effectLst/>
                <a:latin typeface="Times New Roman" panose="02020603050405020304" pitchFamily="18" charset="0"/>
                <a:ea typeface="Calibri" panose="020F0502020204030204" pitchFamily="34" charset="0"/>
                <a:cs typeface="Times New Roman" panose="02020603050405020304" pitchFamily="18" charset="0"/>
              </a:rPr>
              <a:t>N</a:t>
            </a:r>
            <a:r>
              <a:rPr lang="ru-RU" sz="2300" dirty="0">
                <a:effectLst/>
                <a:latin typeface="Times New Roman" panose="02020603050405020304" pitchFamily="18" charset="0"/>
                <a:ea typeface="Calibri" panose="020F0502020204030204" pitchFamily="34" charset="0"/>
                <a:cs typeface="Times New Roman" panose="02020603050405020304" pitchFamily="18" charset="0"/>
              </a:rPr>
              <a:t> 152 «Об утверждении форм декларации таможенной стоимости (ДТС-3 и ДТС-4) и Порядка декларирования таможенной стоимости товаров, вывозимых из Российской Федерации».</a:t>
            </a:r>
          </a:p>
          <a:p>
            <a:pPr algn="just">
              <a:lnSpc>
                <a:spcPct val="107000"/>
              </a:lnSpc>
              <a:spcAft>
                <a:spcPts val="800"/>
              </a:spcAft>
            </a:pPr>
            <a:endParaRPr lang="ru-RU" sz="23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ru-RU" sz="2300" dirty="0">
                <a:effectLst/>
                <a:latin typeface="Times New Roman" panose="02020603050405020304" pitchFamily="18" charset="0"/>
                <a:ea typeface="Calibri" panose="020F0502020204030204" pitchFamily="34" charset="0"/>
                <a:cs typeface="Times New Roman" panose="02020603050405020304" pitchFamily="18" charset="0"/>
              </a:rPr>
              <a:t>ДТС-3 (указано на картинке) заполняется в тех случаях, когда осуществляется определение таможенной стоимости экспортируемых товаров по стоимости сделки или по резервному методу на основе гибкого применения основного метода (за исключением случаев определения таможенной стоимости декларируемых товаров различными методами). </a:t>
            </a:r>
            <a:r>
              <a:rPr lang="en-US" sz="2300" dirty="0">
                <a:effectLst/>
                <a:latin typeface="Times New Roman" panose="02020603050405020304" pitchFamily="18" charset="0"/>
                <a:ea typeface="Calibri" panose="020F0502020204030204" pitchFamily="34" charset="0"/>
                <a:cs typeface="Times New Roman" panose="02020603050405020304" pitchFamily="18" charset="0"/>
              </a:rPr>
              <a:t>В </a:t>
            </a:r>
            <a:r>
              <a:rPr lang="en-US" sz="2300" dirty="0" err="1">
                <a:effectLst/>
                <a:latin typeface="Times New Roman" panose="02020603050405020304" pitchFamily="18" charset="0"/>
                <a:ea typeface="Calibri" panose="020F0502020204030204" pitchFamily="34" charset="0"/>
                <a:cs typeface="Times New Roman" panose="02020603050405020304" pitchFamily="18" charset="0"/>
              </a:rPr>
              <a:t>других</a:t>
            </a:r>
            <a:r>
              <a:rPr lang="en-US" sz="2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effectLst/>
                <a:latin typeface="Times New Roman" panose="02020603050405020304" pitchFamily="18" charset="0"/>
                <a:ea typeface="Calibri" panose="020F0502020204030204" pitchFamily="34" charset="0"/>
                <a:cs typeface="Times New Roman" panose="02020603050405020304" pitchFamily="18" charset="0"/>
              </a:rPr>
              <a:t>же</a:t>
            </a:r>
            <a:r>
              <a:rPr lang="en-US" sz="2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effectLst/>
                <a:latin typeface="Times New Roman" panose="02020603050405020304" pitchFamily="18" charset="0"/>
                <a:ea typeface="Calibri" panose="020F0502020204030204" pitchFamily="34" charset="0"/>
                <a:cs typeface="Times New Roman" panose="02020603050405020304" pitchFamily="18" charset="0"/>
              </a:rPr>
              <a:t>случаях</a:t>
            </a:r>
            <a:r>
              <a:rPr lang="en-US" sz="2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effectLst/>
                <a:latin typeface="Times New Roman" panose="02020603050405020304" pitchFamily="18" charset="0"/>
                <a:ea typeface="Calibri" panose="020F0502020204030204" pitchFamily="34" charset="0"/>
                <a:cs typeface="Times New Roman" panose="02020603050405020304" pitchFamily="18" charset="0"/>
              </a:rPr>
              <a:t>будет</a:t>
            </a:r>
            <a:r>
              <a:rPr lang="en-US" sz="23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effectLst/>
                <a:latin typeface="Times New Roman" panose="02020603050405020304" pitchFamily="18" charset="0"/>
                <a:ea typeface="Calibri" panose="020F0502020204030204" pitchFamily="34" charset="0"/>
                <a:cs typeface="Times New Roman" panose="02020603050405020304" pitchFamily="18" charset="0"/>
              </a:rPr>
              <a:t>оформляться</a:t>
            </a:r>
            <a:r>
              <a:rPr lang="en-US" sz="2300" dirty="0">
                <a:effectLst/>
                <a:latin typeface="Times New Roman" panose="02020603050405020304" pitchFamily="18" charset="0"/>
                <a:ea typeface="Calibri" panose="020F0502020204030204" pitchFamily="34" charset="0"/>
                <a:cs typeface="Times New Roman" panose="02020603050405020304" pitchFamily="18" charset="0"/>
              </a:rPr>
              <a:t> ДТС-4.</a:t>
            </a:r>
            <a:endParaRPr lang="ru-RU" sz="23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21820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42000">
              <a:schemeClr val="accent1">
                <a:lumMod val="5000"/>
                <a:lumOff val="95000"/>
              </a:schemeClr>
            </a:gs>
            <a:gs pos="67000">
              <a:srgbClr val="D0DBF0"/>
            </a:gs>
            <a:gs pos="34000">
              <a:srgbClr val="D6E0F2"/>
            </a:gs>
            <a:gs pos="1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aphicFrame>
        <p:nvGraphicFramePr>
          <p:cNvPr id="9" name="Таблица 8">
            <a:extLst>
              <a:ext uri="{FF2B5EF4-FFF2-40B4-BE49-F238E27FC236}">
                <a16:creationId xmlns:a16="http://schemas.microsoft.com/office/drawing/2014/main" id="{1295C743-5071-47A1-824A-10C184124761}"/>
              </a:ext>
            </a:extLst>
          </p:cNvPr>
          <p:cNvGraphicFramePr>
            <a:graphicFrameLocks noGrp="1"/>
          </p:cNvGraphicFramePr>
          <p:nvPr>
            <p:extLst>
              <p:ext uri="{D42A27DB-BD31-4B8C-83A1-F6EECF244321}">
                <p14:modId xmlns:p14="http://schemas.microsoft.com/office/powerpoint/2010/main" val="4055701946"/>
              </p:ext>
            </p:extLst>
          </p:nvPr>
        </p:nvGraphicFramePr>
        <p:xfrm>
          <a:off x="405865" y="719201"/>
          <a:ext cx="11380270" cy="6088980"/>
        </p:xfrm>
        <a:graphic>
          <a:graphicData uri="http://schemas.openxmlformats.org/drawingml/2006/table">
            <a:tbl>
              <a:tblPr firstRow="1" firstCol="1" bandRow="1" bandCol="1">
                <a:tableStyleId>{5C22544A-7EE6-4342-B048-85BDC9FD1C3A}</a:tableStyleId>
              </a:tblPr>
              <a:tblGrid>
                <a:gridCol w="1190094">
                  <a:extLst>
                    <a:ext uri="{9D8B030D-6E8A-4147-A177-3AD203B41FA5}">
                      <a16:colId xmlns:a16="http://schemas.microsoft.com/office/drawing/2014/main" val="4094260102"/>
                    </a:ext>
                  </a:extLst>
                </a:gridCol>
                <a:gridCol w="10190176">
                  <a:extLst>
                    <a:ext uri="{9D8B030D-6E8A-4147-A177-3AD203B41FA5}">
                      <a16:colId xmlns:a16="http://schemas.microsoft.com/office/drawing/2014/main" val="1937077374"/>
                    </a:ext>
                  </a:extLst>
                </a:gridCol>
              </a:tblGrid>
              <a:tr h="563867">
                <a:tc>
                  <a:txBody>
                    <a:bodyPr/>
                    <a:lstStyle/>
                    <a:p>
                      <a:pPr algn="just"/>
                      <a:r>
                        <a:rPr lang="ru-RU" sz="1600" dirty="0">
                          <a:effectLst/>
                          <a:latin typeface="Times New Roman" panose="02020603050405020304" pitchFamily="18" charset="0"/>
                          <a:cs typeface="Times New Roman" panose="02020603050405020304" pitchFamily="18" charset="0"/>
                        </a:rPr>
                        <a:t>Редакция Инкотермс</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992" marR="50992" marT="0" marB="0"/>
                </a:tc>
                <a:tc>
                  <a:txBody>
                    <a:bodyPr/>
                    <a:lstStyle/>
                    <a:p>
                      <a:pPr algn="just"/>
                      <a:r>
                        <a:rPr lang="ru-RU" sz="1600" dirty="0">
                          <a:effectLst/>
                          <a:latin typeface="Times New Roman" panose="02020603050405020304" pitchFamily="18" charset="0"/>
                          <a:cs typeface="Times New Roman" panose="02020603050405020304" pitchFamily="18" charset="0"/>
                        </a:rPr>
                        <a:t>Особенности редакции</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992" marR="50992" marT="0" marB="0"/>
                </a:tc>
                <a:extLst>
                  <a:ext uri="{0D108BD9-81ED-4DB2-BD59-A6C34878D82A}">
                    <a16:rowId xmlns:a16="http://schemas.microsoft.com/office/drawing/2014/main" val="3699591908"/>
                  </a:ext>
                </a:extLst>
              </a:tr>
              <a:tr h="681717">
                <a:tc>
                  <a:txBody>
                    <a:bodyPr/>
                    <a:lstStyle/>
                    <a:p>
                      <a:pPr algn="just"/>
                      <a:r>
                        <a:rPr lang="ru-RU" sz="1600">
                          <a:effectLst/>
                          <a:latin typeface="Times New Roman" panose="02020603050405020304" pitchFamily="18" charset="0"/>
                          <a:cs typeface="Times New Roman" panose="02020603050405020304" pitchFamily="18" charset="0"/>
                        </a:rPr>
                        <a:t>1936 г.</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0992" marR="50992" marT="0" marB="0"/>
                </a:tc>
                <a:tc>
                  <a:txBody>
                    <a:bodyPr/>
                    <a:lstStyle/>
                    <a:p>
                      <a:pPr algn="just"/>
                      <a:r>
                        <a:rPr lang="ru-RU" sz="1600">
                          <a:effectLst/>
                          <a:latin typeface="Times New Roman" panose="02020603050405020304" pitchFamily="18" charset="0"/>
                          <a:cs typeface="Times New Roman" panose="02020603050405020304" pitchFamily="18" charset="0"/>
                        </a:rPr>
                        <a:t>включала торговые термины: FAS «Свободно вдоль борта судна», FOB «Свободно на борту», C&amp;F (CNF)«Перевозка и фрахт», CIF «Перевозка, страхование и фрахт», EXS «С судна» и EXQ «С пристани»</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0992" marR="50992" marT="0" marB="0"/>
                </a:tc>
                <a:extLst>
                  <a:ext uri="{0D108BD9-81ED-4DB2-BD59-A6C34878D82A}">
                    <a16:rowId xmlns:a16="http://schemas.microsoft.com/office/drawing/2014/main" val="3108190540"/>
                  </a:ext>
                </a:extLst>
              </a:tr>
              <a:tr h="515727">
                <a:tc>
                  <a:txBody>
                    <a:bodyPr/>
                    <a:lstStyle/>
                    <a:p>
                      <a:pPr algn="just"/>
                      <a:r>
                        <a:rPr lang="ru-RU" sz="1600">
                          <a:effectLst/>
                          <a:latin typeface="Times New Roman" panose="02020603050405020304" pitchFamily="18" charset="0"/>
                          <a:cs typeface="Times New Roman" panose="02020603050405020304" pitchFamily="18" charset="0"/>
                        </a:rPr>
                        <a:t>1953 г.</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0992" marR="50992" marT="0" marB="0"/>
                </a:tc>
                <a:tc>
                  <a:txBody>
                    <a:bodyPr/>
                    <a:lstStyle/>
                    <a:p>
                      <a:pPr algn="just"/>
                      <a:r>
                        <a:rPr lang="ru-RU" sz="1600">
                          <a:effectLst/>
                          <a:latin typeface="Times New Roman" panose="02020603050405020304" pitchFamily="18" charset="0"/>
                          <a:cs typeface="Times New Roman" panose="02020603050405020304" pitchFamily="18" charset="0"/>
                        </a:rPr>
                        <a:t>введены три новые торговые условия поставки для не морских перевозок: FOT «Свободно на грузовике», FOR «Свободно на железной дороге», DCP «Доставка оплачена»</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0992" marR="50992" marT="0" marB="0"/>
                </a:tc>
                <a:extLst>
                  <a:ext uri="{0D108BD9-81ED-4DB2-BD59-A6C34878D82A}">
                    <a16:rowId xmlns:a16="http://schemas.microsoft.com/office/drawing/2014/main" val="3239583873"/>
                  </a:ext>
                </a:extLst>
              </a:tr>
              <a:tr h="503280">
                <a:tc>
                  <a:txBody>
                    <a:bodyPr/>
                    <a:lstStyle/>
                    <a:p>
                      <a:pPr algn="just"/>
                      <a:r>
                        <a:rPr lang="ru-RU" sz="1600">
                          <a:effectLst/>
                          <a:latin typeface="Times New Roman" panose="02020603050405020304" pitchFamily="18" charset="0"/>
                          <a:cs typeface="Times New Roman" panose="02020603050405020304" pitchFamily="18" charset="0"/>
                        </a:rPr>
                        <a:t>1967 г.</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0992" marR="50992" marT="0" marB="0"/>
                </a:tc>
                <a:tc>
                  <a:txBody>
                    <a:bodyPr/>
                    <a:lstStyle/>
                    <a:p>
                      <a:pPr algn="just"/>
                      <a:r>
                        <a:rPr lang="ru-RU" sz="1600">
                          <a:effectLst/>
                          <a:latin typeface="Times New Roman" panose="02020603050405020304" pitchFamily="18" charset="0"/>
                          <a:cs typeface="Times New Roman" panose="02020603050405020304" pitchFamily="18" charset="0"/>
                        </a:rPr>
                        <a:t>введены два новых торговых условия поставки </a:t>
                      </a:r>
                      <a:r>
                        <a:rPr lang="ru-RU" sz="1600" u="none" strike="noStrike">
                          <a:effectLst/>
                          <a:latin typeface="Times New Roman" panose="02020603050405020304" pitchFamily="18" charset="0"/>
                          <a:cs typeface="Times New Roman" panose="02020603050405020304" pitchFamily="18" charset="0"/>
                          <a:hlinkClick r:id="rId2" tooltip="условия поставки DAF"/>
                        </a:rPr>
                        <a:t>DAF</a:t>
                      </a:r>
                      <a:r>
                        <a:rPr lang="ru-RU" sz="1600">
                          <a:effectLst/>
                          <a:latin typeface="Times New Roman" panose="02020603050405020304" pitchFamily="18" charset="0"/>
                          <a:cs typeface="Times New Roman" panose="02020603050405020304" pitchFamily="18" charset="0"/>
                        </a:rPr>
                        <a:t>«Поставка до границы» и DDP «Поставка с оплатой пошлины»  </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0992" marR="50992" marT="0" marB="0"/>
                </a:tc>
                <a:extLst>
                  <a:ext uri="{0D108BD9-81ED-4DB2-BD59-A6C34878D82A}">
                    <a16:rowId xmlns:a16="http://schemas.microsoft.com/office/drawing/2014/main" val="3828910098"/>
                  </a:ext>
                </a:extLst>
              </a:tr>
              <a:tr h="515727">
                <a:tc>
                  <a:txBody>
                    <a:bodyPr/>
                    <a:lstStyle/>
                    <a:p>
                      <a:pPr algn="just"/>
                      <a:r>
                        <a:rPr lang="ru-RU" sz="1600">
                          <a:effectLst/>
                          <a:latin typeface="Times New Roman" panose="02020603050405020304" pitchFamily="18" charset="0"/>
                          <a:cs typeface="Times New Roman" panose="02020603050405020304" pitchFamily="18" charset="0"/>
                        </a:rPr>
                        <a:t>1976 г.</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0992" marR="50992" marT="0" marB="0"/>
                </a:tc>
                <a:tc>
                  <a:txBody>
                    <a:bodyPr/>
                    <a:lstStyle/>
                    <a:p>
                      <a:pPr algn="just"/>
                      <a:r>
                        <a:rPr lang="ru-RU" sz="1600">
                          <a:effectLst/>
                          <a:latin typeface="Times New Roman" panose="02020603050405020304" pitchFamily="18" charset="0"/>
                          <a:cs typeface="Times New Roman" panose="02020603050405020304" pitchFamily="18" charset="0"/>
                        </a:rPr>
                        <a:t>для кокретизации применения термина FOB (FreeonBoard – Франко Борт) путем обозначения точного вида транспорта добавлен новый термин FOB Airport (FreeonBoardAirport) для воздушного транспорта</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0992" marR="50992" marT="0" marB="0"/>
                </a:tc>
                <a:extLst>
                  <a:ext uri="{0D108BD9-81ED-4DB2-BD59-A6C34878D82A}">
                    <a16:rowId xmlns:a16="http://schemas.microsoft.com/office/drawing/2014/main" val="4094573818"/>
                  </a:ext>
                </a:extLst>
              </a:tr>
              <a:tr h="515727">
                <a:tc>
                  <a:txBody>
                    <a:bodyPr/>
                    <a:lstStyle/>
                    <a:p>
                      <a:pPr algn="just"/>
                      <a:r>
                        <a:rPr lang="ru-RU" sz="1600">
                          <a:effectLst/>
                          <a:latin typeface="Times New Roman" panose="02020603050405020304" pitchFamily="18" charset="0"/>
                          <a:cs typeface="Times New Roman" panose="02020603050405020304" pitchFamily="18" charset="0"/>
                        </a:rPr>
                        <a:t>1980 г.</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0992" marR="50992" marT="0" marB="0"/>
                </a:tc>
                <a:tc>
                  <a:txBody>
                    <a:bodyPr/>
                    <a:lstStyle/>
                    <a:p>
                      <a:pPr algn="just"/>
                      <a:r>
                        <a:rPr lang="ru-RU" sz="1600">
                          <a:effectLst/>
                          <a:latin typeface="Times New Roman" panose="02020603050405020304" pitchFamily="18" charset="0"/>
                          <a:cs typeface="Times New Roman" panose="02020603050405020304" pitchFamily="18" charset="0"/>
                        </a:rPr>
                        <a:t>введен торговый термин FRC «Свободный перевозчик», предусматривающий передачу товара не на борту транспорта, а в определенном месте</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0992" marR="50992" marT="0" marB="0"/>
                </a:tc>
                <a:extLst>
                  <a:ext uri="{0D108BD9-81ED-4DB2-BD59-A6C34878D82A}">
                    <a16:rowId xmlns:a16="http://schemas.microsoft.com/office/drawing/2014/main" val="3218345687"/>
                  </a:ext>
                </a:extLst>
              </a:tr>
              <a:tr h="754920">
                <a:tc>
                  <a:txBody>
                    <a:bodyPr/>
                    <a:lstStyle/>
                    <a:p>
                      <a:pPr algn="just"/>
                      <a:r>
                        <a:rPr lang="ru-RU" sz="1600">
                          <a:effectLst/>
                          <a:latin typeface="Times New Roman" panose="02020603050405020304" pitchFamily="18" charset="0"/>
                          <a:cs typeface="Times New Roman" panose="02020603050405020304" pitchFamily="18" charset="0"/>
                        </a:rPr>
                        <a:t>1990 г.</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0992" marR="50992" marT="0" marB="0"/>
                </a:tc>
                <a:tc>
                  <a:txBody>
                    <a:bodyPr/>
                    <a:lstStyle/>
                    <a:p>
                      <a:pPr algn="just"/>
                      <a:r>
                        <a:rPr lang="ru-RU" sz="1600">
                          <a:effectLst/>
                          <a:latin typeface="Times New Roman" panose="02020603050405020304" pitchFamily="18" charset="0"/>
                          <a:cs typeface="Times New Roman" panose="02020603050405020304" pitchFamily="18" charset="0"/>
                        </a:rPr>
                        <a:t>торговые условия FOR, FOT и FOB Airport  удалены, а торговый термин FRC заменен на FCA, в результате чего были определены 13 отдельных базисов поставок: </a:t>
                      </a:r>
                      <a:r>
                        <a:rPr lang="en-US" sz="1600" u="none" strike="noStrike">
                          <a:effectLst/>
                          <a:latin typeface="Times New Roman" panose="02020603050405020304" pitchFamily="18" charset="0"/>
                          <a:cs typeface="Times New Roman" panose="02020603050405020304" pitchFamily="18" charset="0"/>
                          <a:hlinkClick r:id="rId3" tooltip="условия поставки EXW"/>
                        </a:rPr>
                        <a:t>EXW</a:t>
                      </a:r>
                      <a:r>
                        <a:rPr lang="ru-RU" sz="1600">
                          <a:effectLst/>
                          <a:latin typeface="Times New Roman" panose="02020603050405020304" pitchFamily="18" charset="0"/>
                          <a:cs typeface="Times New Roman" panose="02020603050405020304" pitchFamily="18" charset="0"/>
                        </a:rPr>
                        <a:t>, </a:t>
                      </a:r>
                      <a:r>
                        <a:rPr lang="en-US" sz="1600" u="none" strike="noStrike">
                          <a:effectLst/>
                          <a:latin typeface="Times New Roman" panose="02020603050405020304" pitchFamily="18" charset="0"/>
                          <a:cs typeface="Times New Roman" panose="02020603050405020304" pitchFamily="18" charset="0"/>
                          <a:hlinkClick r:id="rId4" tooltip="условия поставки FCA"/>
                        </a:rPr>
                        <a:t>FCA</a:t>
                      </a:r>
                      <a:r>
                        <a:rPr lang="ru-RU" sz="1600">
                          <a:effectLst/>
                          <a:latin typeface="Times New Roman" panose="02020603050405020304" pitchFamily="18" charset="0"/>
                          <a:cs typeface="Times New Roman" panose="02020603050405020304" pitchFamily="18" charset="0"/>
                        </a:rPr>
                        <a:t>, </a:t>
                      </a:r>
                      <a:r>
                        <a:rPr lang="en-US" sz="1600" u="none" strike="noStrike">
                          <a:effectLst/>
                          <a:latin typeface="Times New Roman" panose="02020603050405020304" pitchFamily="18" charset="0"/>
                          <a:cs typeface="Times New Roman" panose="02020603050405020304" pitchFamily="18" charset="0"/>
                          <a:hlinkClick r:id="rId5" tooltip="условия поставки FAS"/>
                        </a:rPr>
                        <a:t>FAS</a:t>
                      </a:r>
                      <a:r>
                        <a:rPr lang="ru-RU" sz="1600">
                          <a:effectLst/>
                          <a:latin typeface="Times New Roman" panose="02020603050405020304" pitchFamily="18" charset="0"/>
                          <a:cs typeface="Times New Roman" panose="02020603050405020304" pitchFamily="18" charset="0"/>
                        </a:rPr>
                        <a:t>, </a:t>
                      </a:r>
                      <a:r>
                        <a:rPr lang="en-US" sz="1600" u="none" strike="noStrike">
                          <a:effectLst/>
                          <a:latin typeface="Times New Roman" panose="02020603050405020304" pitchFamily="18" charset="0"/>
                          <a:cs typeface="Times New Roman" panose="02020603050405020304" pitchFamily="18" charset="0"/>
                          <a:hlinkClick r:id="rId6" tooltip="условия поставки FOB"/>
                        </a:rPr>
                        <a:t>FOB</a:t>
                      </a:r>
                      <a:r>
                        <a:rPr lang="ru-RU" sz="1600">
                          <a:effectLst/>
                          <a:latin typeface="Times New Roman" panose="02020603050405020304" pitchFamily="18" charset="0"/>
                          <a:cs typeface="Times New Roman" panose="02020603050405020304" pitchFamily="18" charset="0"/>
                        </a:rPr>
                        <a:t>, </a:t>
                      </a:r>
                      <a:r>
                        <a:rPr lang="en-US" sz="1600" u="none" strike="noStrike">
                          <a:effectLst/>
                          <a:latin typeface="Times New Roman" panose="02020603050405020304" pitchFamily="18" charset="0"/>
                          <a:cs typeface="Times New Roman" panose="02020603050405020304" pitchFamily="18" charset="0"/>
                          <a:hlinkClick r:id="rId7" tooltip="условия поставки CFR"/>
                        </a:rPr>
                        <a:t>CFR</a:t>
                      </a:r>
                      <a:r>
                        <a:rPr lang="ru-RU" sz="1600">
                          <a:effectLst/>
                          <a:latin typeface="Times New Roman" panose="02020603050405020304" pitchFamily="18" charset="0"/>
                          <a:cs typeface="Times New Roman" panose="02020603050405020304" pitchFamily="18" charset="0"/>
                        </a:rPr>
                        <a:t>, </a:t>
                      </a:r>
                      <a:r>
                        <a:rPr lang="en-US" sz="1600" u="none" strike="noStrike">
                          <a:effectLst/>
                          <a:latin typeface="Times New Roman" panose="02020603050405020304" pitchFamily="18" charset="0"/>
                          <a:cs typeface="Times New Roman" panose="02020603050405020304" pitchFamily="18" charset="0"/>
                          <a:hlinkClick r:id="rId8" tooltip="условия поставки CIF"/>
                        </a:rPr>
                        <a:t>CIF</a:t>
                      </a:r>
                      <a:r>
                        <a:rPr lang="ru-RU" sz="1600">
                          <a:effectLst/>
                          <a:latin typeface="Times New Roman" panose="02020603050405020304" pitchFamily="18" charset="0"/>
                          <a:cs typeface="Times New Roman" panose="02020603050405020304" pitchFamily="18" charset="0"/>
                        </a:rPr>
                        <a:t>, </a:t>
                      </a:r>
                      <a:r>
                        <a:rPr lang="en-US" sz="1600" u="none" strike="noStrike">
                          <a:effectLst/>
                          <a:latin typeface="Times New Roman" panose="02020603050405020304" pitchFamily="18" charset="0"/>
                          <a:cs typeface="Times New Roman" panose="02020603050405020304" pitchFamily="18" charset="0"/>
                          <a:hlinkClick r:id="rId9" tooltip="условия поставки CIP"/>
                        </a:rPr>
                        <a:t>CIP</a:t>
                      </a:r>
                      <a:r>
                        <a:rPr lang="ru-RU" sz="1600">
                          <a:effectLst/>
                          <a:latin typeface="Times New Roman" panose="02020603050405020304" pitchFamily="18" charset="0"/>
                          <a:cs typeface="Times New Roman" panose="02020603050405020304" pitchFamily="18" charset="0"/>
                        </a:rPr>
                        <a:t>, </a:t>
                      </a:r>
                      <a:r>
                        <a:rPr lang="en-US" sz="1600" u="none" strike="noStrike">
                          <a:effectLst/>
                          <a:latin typeface="Times New Roman" panose="02020603050405020304" pitchFamily="18" charset="0"/>
                          <a:cs typeface="Times New Roman" panose="02020603050405020304" pitchFamily="18" charset="0"/>
                          <a:hlinkClick r:id="rId10" tooltip="условия поставки CPT"/>
                        </a:rPr>
                        <a:t>CPT</a:t>
                      </a:r>
                      <a:r>
                        <a:rPr lang="ru-RU" sz="1600">
                          <a:effectLst/>
                          <a:latin typeface="Times New Roman" panose="02020603050405020304" pitchFamily="18" charset="0"/>
                          <a:cs typeface="Times New Roman" panose="02020603050405020304" pitchFamily="18" charset="0"/>
                        </a:rPr>
                        <a:t>, </a:t>
                      </a:r>
                      <a:r>
                        <a:rPr lang="en-US" sz="1600" u="none" strike="noStrike">
                          <a:effectLst/>
                          <a:latin typeface="Times New Roman" panose="02020603050405020304" pitchFamily="18" charset="0"/>
                          <a:cs typeface="Times New Roman" panose="02020603050405020304" pitchFamily="18" charset="0"/>
                          <a:hlinkClick r:id="rId2" tooltip="условия поставки DAF"/>
                        </a:rPr>
                        <a:t>DAF</a:t>
                      </a:r>
                      <a:r>
                        <a:rPr lang="ru-RU" sz="1600">
                          <a:effectLst/>
                          <a:latin typeface="Times New Roman" panose="02020603050405020304" pitchFamily="18" charset="0"/>
                          <a:cs typeface="Times New Roman" panose="02020603050405020304" pitchFamily="18" charset="0"/>
                        </a:rPr>
                        <a:t>, </a:t>
                      </a:r>
                      <a:r>
                        <a:rPr lang="en-US" sz="1600" u="none" strike="noStrike">
                          <a:effectLst/>
                          <a:latin typeface="Times New Roman" panose="02020603050405020304" pitchFamily="18" charset="0"/>
                          <a:cs typeface="Times New Roman" panose="02020603050405020304" pitchFamily="18" charset="0"/>
                          <a:hlinkClick r:id="rId11" tooltip="условия поставки DES"/>
                        </a:rPr>
                        <a:t>DES</a:t>
                      </a:r>
                      <a:r>
                        <a:rPr lang="ru-RU" sz="1600">
                          <a:effectLst/>
                          <a:latin typeface="Times New Roman" panose="02020603050405020304" pitchFamily="18" charset="0"/>
                          <a:cs typeface="Times New Roman" panose="02020603050405020304" pitchFamily="18" charset="0"/>
                        </a:rPr>
                        <a:t>, </a:t>
                      </a:r>
                      <a:r>
                        <a:rPr lang="en-US" sz="1600" u="none" strike="noStrike">
                          <a:effectLst/>
                          <a:latin typeface="Times New Roman" panose="02020603050405020304" pitchFamily="18" charset="0"/>
                          <a:cs typeface="Times New Roman" panose="02020603050405020304" pitchFamily="18" charset="0"/>
                          <a:hlinkClick r:id="rId12" tooltip="условия поставки DEQ"/>
                        </a:rPr>
                        <a:t>DEQ</a:t>
                      </a:r>
                      <a:r>
                        <a:rPr lang="ru-RU" sz="1600">
                          <a:effectLst/>
                          <a:latin typeface="Times New Roman" panose="02020603050405020304" pitchFamily="18" charset="0"/>
                          <a:cs typeface="Times New Roman" panose="02020603050405020304" pitchFamily="18" charset="0"/>
                        </a:rPr>
                        <a:t>, </a:t>
                      </a:r>
                      <a:r>
                        <a:rPr lang="en-US" sz="1600" u="none" strike="noStrike">
                          <a:effectLst/>
                          <a:latin typeface="Times New Roman" panose="02020603050405020304" pitchFamily="18" charset="0"/>
                          <a:cs typeface="Times New Roman" panose="02020603050405020304" pitchFamily="18" charset="0"/>
                          <a:hlinkClick r:id="rId13" tooltip="условия поставки DDU"/>
                        </a:rPr>
                        <a:t>DDU</a:t>
                      </a:r>
                      <a:r>
                        <a:rPr lang="ru-RU" sz="1600">
                          <a:effectLst/>
                          <a:latin typeface="Times New Roman" panose="02020603050405020304" pitchFamily="18" charset="0"/>
                          <a:cs typeface="Times New Roman" panose="02020603050405020304" pitchFamily="18" charset="0"/>
                        </a:rPr>
                        <a:t>, </a:t>
                      </a:r>
                      <a:r>
                        <a:rPr lang="en-US" sz="1600" u="none" strike="noStrike">
                          <a:effectLst/>
                          <a:latin typeface="Times New Roman" panose="02020603050405020304" pitchFamily="18" charset="0"/>
                          <a:cs typeface="Times New Roman" panose="02020603050405020304" pitchFamily="18" charset="0"/>
                          <a:hlinkClick r:id="rId14" tooltip="условия поставки DDP"/>
                        </a:rPr>
                        <a:t>DDP</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0992" marR="50992" marT="0" marB="0"/>
                </a:tc>
                <a:extLst>
                  <a:ext uri="{0D108BD9-81ED-4DB2-BD59-A6C34878D82A}">
                    <a16:rowId xmlns:a16="http://schemas.microsoft.com/office/drawing/2014/main" val="2279859996"/>
                  </a:ext>
                </a:extLst>
              </a:tr>
              <a:tr h="1031455">
                <a:tc>
                  <a:txBody>
                    <a:bodyPr/>
                    <a:lstStyle/>
                    <a:p>
                      <a:pPr algn="just"/>
                      <a:r>
                        <a:rPr lang="ru-RU" sz="1600">
                          <a:effectLst/>
                          <a:latin typeface="Times New Roman" panose="02020603050405020304" pitchFamily="18" charset="0"/>
                          <a:cs typeface="Times New Roman" panose="02020603050405020304" pitchFamily="18" charset="0"/>
                        </a:rPr>
                        <a:t>2000 г.</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0992" marR="50992" marT="0" marB="0"/>
                </a:tc>
                <a:tc>
                  <a:txBody>
                    <a:bodyPr/>
                    <a:lstStyle/>
                    <a:p>
                      <a:pPr algn="just"/>
                      <a:r>
                        <a:rPr lang="ru-RU" sz="1600">
                          <a:effectLst/>
                          <a:latin typeface="Times New Roman" panose="02020603050405020304" pitchFamily="18" charset="0"/>
                          <a:cs typeface="Times New Roman" panose="02020603050405020304" pitchFamily="18" charset="0"/>
                        </a:rPr>
                        <a:t>Изменения коснулись термина FAS (обязанности по экспортной таможенной очистке перенесли с покупателя на продавца) и термина FCA (на продавца возложена обязанность погрузки товара на транспортное средство, предоставленное покупателем, а на покупателя – обязанность принять товар не разгруженным в случае его доставки на транспортном средстве продавца)</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0992" marR="50992" marT="0" marB="0"/>
                </a:tc>
                <a:extLst>
                  <a:ext uri="{0D108BD9-81ED-4DB2-BD59-A6C34878D82A}">
                    <a16:rowId xmlns:a16="http://schemas.microsoft.com/office/drawing/2014/main" val="1517833458"/>
                  </a:ext>
                </a:extLst>
              </a:tr>
              <a:tr h="1006560">
                <a:tc>
                  <a:txBody>
                    <a:bodyPr/>
                    <a:lstStyle/>
                    <a:p>
                      <a:pPr algn="just"/>
                      <a:r>
                        <a:rPr lang="ru-RU" sz="1600">
                          <a:effectLst/>
                          <a:latin typeface="Times New Roman" panose="02020603050405020304" pitchFamily="18" charset="0"/>
                          <a:cs typeface="Times New Roman" panose="02020603050405020304" pitchFamily="18" charset="0"/>
                        </a:rPr>
                        <a:t>2010 г.</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0992" marR="50992" marT="0" marB="0"/>
                </a:tc>
                <a:tc>
                  <a:txBody>
                    <a:bodyPr/>
                    <a:lstStyle/>
                    <a:p>
                      <a:pPr algn="just"/>
                      <a:r>
                        <a:rPr lang="ru-RU" sz="1600" dirty="0">
                          <a:effectLst/>
                          <a:latin typeface="Times New Roman" panose="02020603050405020304" pitchFamily="18" charset="0"/>
                          <a:cs typeface="Times New Roman" panose="02020603050405020304" pitchFamily="18" charset="0"/>
                        </a:rPr>
                        <a:t>редакция объединила термины категории D, удалив </a:t>
                      </a:r>
                      <a:r>
                        <a:rPr lang="ru-RU" sz="1600" u="none" strike="noStrike" dirty="0">
                          <a:effectLst/>
                          <a:latin typeface="Times New Roman" panose="02020603050405020304" pitchFamily="18" charset="0"/>
                          <a:cs typeface="Times New Roman" panose="02020603050405020304" pitchFamily="18" charset="0"/>
                          <a:hlinkClick r:id="rId2" tooltip="условия поставки DAF"/>
                        </a:rPr>
                        <a:t>DAF</a:t>
                      </a:r>
                      <a:r>
                        <a:rPr lang="ru-RU" sz="1600" dirty="0">
                          <a:effectLst/>
                          <a:latin typeface="Times New Roman" panose="02020603050405020304" pitchFamily="18" charset="0"/>
                          <a:cs typeface="Times New Roman" panose="02020603050405020304" pitchFamily="18" charset="0"/>
                        </a:rPr>
                        <a:t> (</a:t>
                      </a:r>
                      <a:r>
                        <a:rPr lang="ru-RU" sz="1600" dirty="0" err="1">
                          <a:effectLst/>
                          <a:latin typeface="Times New Roman" panose="02020603050405020304" pitchFamily="18" charset="0"/>
                          <a:cs typeface="Times New Roman" panose="02020603050405020304" pitchFamily="18" charset="0"/>
                        </a:rPr>
                        <a:t>DeliveredonFrontier</a:t>
                      </a:r>
                      <a:r>
                        <a:rPr lang="ru-RU" sz="1600" dirty="0">
                          <a:effectLst/>
                          <a:latin typeface="Times New Roman" panose="02020603050405020304" pitchFamily="18" charset="0"/>
                          <a:cs typeface="Times New Roman" panose="02020603050405020304" pitchFamily="18" charset="0"/>
                        </a:rPr>
                        <a:t>), </a:t>
                      </a:r>
                      <a:r>
                        <a:rPr lang="ru-RU" sz="1600" u="none" strike="noStrike" dirty="0">
                          <a:effectLst/>
                          <a:latin typeface="Times New Roman" panose="02020603050405020304" pitchFamily="18" charset="0"/>
                          <a:cs typeface="Times New Roman" panose="02020603050405020304" pitchFamily="18" charset="0"/>
                          <a:hlinkClick r:id="rId11" tooltip="условия поставки DES"/>
                        </a:rPr>
                        <a:t>DES</a:t>
                      </a:r>
                      <a:r>
                        <a:rPr lang="ru-RU" sz="1600" dirty="0">
                          <a:effectLst/>
                          <a:latin typeface="Times New Roman" panose="02020603050405020304" pitchFamily="18" charset="0"/>
                          <a:cs typeface="Times New Roman" panose="02020603050405020304" pitchFamily="18" charset="0"/>
                        </a:rPr>
                        <a:t> (</a:t>
                      </a:r>
                      <a:r>
                        <a:rPr lang="ru-RU" sz="1600" dirty="0" err="1">
                          <a:effectLst/>
                          <a:latin typeface="Times New Roman" panose="02020603050405020304" pitchFamily="18" charset="0"/>
                          <a:cs typeface="Times New Roman" panose="02020603050405020304" pitchFamily="18" charset="0"/>
                        </a:rPr>
                        <a:t>DeliveredExShip</a:t>
                      </a:r>
                      <a:r>
                        <a:rPr lang="ru-RU" sz="1600" dirty="0">
                          <a:effectLst/>
                          <a:latin typeface="Times New Roman" panose="02020603050405020304" pitchFamily="18" charset="0"/>
                          <a:cs typeface="Times New Roman" panose="02020603050405020304" pitchFamily="18" charset="0"/>
                        </a:rPr>
                        <a:t>), </a:t>
                      </a:r>
                      <a:r>
                        <a:rPr lang="ru-RU" sz="1600" u="none" strike="noStrike" dirty="0">
                          <a:effectLst/>
                          <a:latin typeface="Times New Roman" panose="02020603050405020304" pitchFamily="18" charset="0"/>
                          <a:cs typeface="Times New Roman" panose="02020603050405020304" pitchFamily="18" charset="0"/>
                          <a:hlinkClick r:id="rId12" tooltip="условия поставки DEQ"/>
                        </a:rPr>
                        <a:t>DEQ</a:t>
                      </a:r>
                      <a:r>
                        <a:rPr lang="ru-RU" sz="1600" dirty="0">
                          <a:effectLst/>
                          <a:latin typeface="Times New Roman" panose="02020603050405020304" pitchFamily="18" charset="0"/>
                          <a:cs typeface="Times New Roman" panose="02020603050405020304" pitchFamily="18" charset="0"/>
                        </a:rPr>
                        <a:t> (</a:t>
                      </a:r>
                      <a:r>
                        <a:rPr lang="ru-RU" sz="1600" dirty="0" err="1">
                          <a:effectLst/>
                          <a:latin typeface="Times New Roman" panose="02020603050405020304" pitchFamily="18" charset="0"/>
                          <a:cs typeface="Times New Roman" panose="02020603050405020304" pitchFamily="18" charset="0"/>
                        </a:rPr>
                        <a:t>DeliveredExQuay</a:t>
                      </a:r>
                      <a:r>
                        <a:rPr lang="ru-RU" sz="1600" dirty="0">
                          <a:effectLst/>
                          <a:latin typeface="Times New Roman" panose="02020603050405020304" pitchFamily="18" charset="0"/>
                          <a:cs typeface="Times New Roman" panose="02020603050405020304" pitchFamily="18" charset="0"/>
                        </a:rPr>
                        <a:t>) и </a:t>
                      </a:r>
                      <a:r>
                        <a:rPr lang="ru-RU" sz="1600" u="none" strike="noStrike" dirty="0">
                          <a:effectLst/>
                          <a:latin typeface="Times New Roman" panose="02020603050405020304" pitchFamily="18" charset="0"/>
                          <a:cs typeface="Times New Roman" panose="02020603050405020304" pitchFamily="18" charset="0"/>
                          <a:hlinkClick r:id="rId13" tooltip="условия поставки DDU"/>
                        </a:rPr>
                        <a:t>DDU</a:t>
                      </a:r>
                      <a:r>
                        <a:rPr lang="ru-RU" sz="1600" dirty="0">
                          <a:effectLst/>
                          <a:latin typeface="Times New Roman" panose="02020603050405020304" pitchFamily="18" charset="0"/>
                          <a:cs typeface="Times New Roman" panose="02020603050405020304" pitchFamily="18" charset="0"/>
                        </a:rPr>
                        <a:t> (</a:t>
                      </a:r>
                      <a:r>
                        <a:rPr lang="ru-RU" sz="1600" dirty="0" err="1">
                          <a:effectLst/>
                          <a:latin typeface="Times New Roman" panose="02020603050405020304" pitchFamily="18" charset="0"/>
                          <a:cs typeface="Times New Roman" panose="02020603050405020304" pitchFamily="18" charset="0"/>
                        </a:rPr>
                        <a:t>DeliveredDutyUnpaid</a:t>
                      </a:r>
                      <a:r>
                        <a:rPr lang="ru-RU" sz="1600" dirty="0">
                          <a:effectLst/>
                          <a:latin typeface="Times New Roman" panose="02020603050405020304" pitchFamily="18" charset="0"/>
                          <a:cs typeface="Times New Roman" panose="02020603050405020304" pitchFamily="18" charset="0"/>
                        </a:rPr>
                        <a:t>) и ввела новые термины: поставляется в терминале </a:t>
                      </a:r>
                      <a:r>
                        <a:rPr lang="ru-RU" sz="1600" u="none" strike="noStrike" dirty="0">
                          <a:effectLst/>
                          <a:latin typeface="Times New Roman" panose="02020603050405020304" pitchFamily="18" charset="0"/>
                          <a:cs typeface="Times New Roman" panose="02020603050405020304" pitchFamily="18" charset="0"/>
                          <a:hlinkClick r:id="rId15" tooltip="базис поставки DAT"/>
                        </a:rPr>
                        <a:t>DAT (</a:t>
                      </a:r>
                      <a:r>
                        <a:rPr lang="ru-RU" sz="1600" u="none" strike="noStrike" dirty="0" err="1">
                          <a:effectLst/>
                          <a:latin typeface="Times New Roman" panose="02020603050405020304" pitchFamily="18" charset="0"/>
                          <a:cs typeface="Times New Roman" panose="02020603050405020304" pitchFamily="18" charset="0"/>
                          <a:hlinkClick r:id="rId15" tooltip="базис поставки DAT"/>
                        </a:rPr>
                        <a:t>DeliveredAtTerminal</a:t>
                      </a:r>
                      <a:r>
                        <a:rPr lang="ru-RU" sz="1600" u="none" strike="noStrike" dirty="0">
                          <a:effectLst/>
                          <a:latin typeface="Times New Roman" panose="02020603050405020304" pitchFamily="18" charset="0"/>
                          <a:cs typeface="Times New Roman" panose="02020603050405020304" pitchFamily="18" charset="0"/>
                          <a:hlinkClick r:id="rId15" tooltip="базис поставки DAT"/>
                        </a:rPr>
                        <a:t>)</a:t>
                      </a:r>
                      <a:r>
                        <a:rPr lang="ru-RU" sz="1600" dirty="0">
                          <a:effectLst/>
                          <a:latin typeface="Times New Roman" panose="02020603050405020304" pitchFamily="18" charset="0"/>
                          <a:cs typeface="Times New Roman" panose="02020603050405020304" pitchFamily="18" charset="0"/>
                        </a:rPr>
                        <a:t> и поставляется на месте </a:t>
                      </a:r>
                      <a:r>
                        <a:rPr lang="ru-RU" sz="1600" u="none" strike="noStrike" dirty="0">
                          <a:effectLst/>
                          <a:latin typeface="Times New Roman" panose="02020603050405020304" pitchFamily="18" charset="0"/>
                          <a:cs typeface="Times New Roman" panose="02020603050405020304" pitchFamily="18" charset="0"/>
                          <a:hlinkClick r:id="rId16" tooltip="базис поставки DAP"/>
                        </a:rPr>
                        <a:t>DAP (</a:t>
                      </a:r>
                      <a:r>
                        <a:rPr lang="ru-RU" sz="1600" u="none" strike="noStrike" dirty="0" err="1">
                          <a:effectLst/>
                          <a:latin typeface="Times New Roman" panose="02020603050405020304" pitchFamily="18" charset="0"/>
                          <a:cs typeface="Times New Roman" panose="02020603050405020304" pitchFamily="18" charset="0"/>
                          <a:hlinkClick r:id="rId16" tooltip="базис поставки DAP"/>
                        </a:rPr>
                        <a:t>DeliveredAtPoint</a:t>
                      </a:r>
                      <a:r>
                        <a:rPr lang="ru-RU" sz="1600" u="none" strike="noStrike" dirty="0">
                          <a:effectLst/>
                          <a:latin typeface="Times New Roman" panose="02020603050405020304" pitchFamily="18" charset="0"/>
                          <a:cs typeface="Times New Roman" panose="02020603050405020304" pitchFamily="18" charset="0"/>
                          <a:hlinkClick r:id="rId16" tooltip="базис поставки DAP"/>
                        </a:rPr>
                        <a:t>)</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0992" marR="50992" marT="0" marB="0"/>
                </a:tc>
                <a:extLst>
                  <a:ext uri="{0D108BD9-81ED-4DB2-BD59-A6C34878D82A}">
                    <a16:rowId xmlns:a16="http://schemas.microsoft.com/office/drawing/2014/main" val="2222224996"/>
                  </a:ext>
                </a:extLst>
              </a:tr>
            </a:tbl>
          </a:graphicData>
        </a:graphic>
      </p:graphicFrame>
      <p:sp>
        <p:nvSpPr>
          <p:cNvPr id="11" name="TextBox 10">
            <a:extLst>
              <a:ext uri="{FF2B5EF4-FFF2-40B4-BE49-F238E27FC236}">
                <a16:creationId xmlns:a16="http://schemas.microsoft.com/office/drawing/2014/main" id="{43964F93-4BC6-4BDB-A5D4-6D4722018E29}"/>
              </a:ext>
            </a:extLst>
          </p:cNvPr>
          <p:cNvSpPr txBox="1"/>
          <p:nvPr/>
        </p:nvSpPr>
        <p:spPr>
          <a:xfrm>
            <a:off x="1734552" y="242324"/>
            <a:ext cx="8722895" cy="369332"/>
          </a:xfrm>
          <a:prstGeom prst="rect">
            <a:avLst/>
          </a:prstGeom>
          <a:noFill/>
        </p:spPr>
        <p:txBody>
          <a:bodyPr wrap="square">
            <a:spAutoFit/>
          </a:bodyPr>
          <a:lstStyle/>
          <a:p>
            <a:pPr algn="ctr"/>
            <a:r>
              <a:rPr lang="ru-RU" sz="1800" b="1" dirty="0">
                <a:effectLst/>
                <a:latin typeface="Times New Roman" panose="02020603050405020304" pitchFamily="18" charset="0"/>
                <a:ea typeface="Calibri" panose="020F0502020204030204" pitchFamily="34" charset="0"/>
              </a:rPr>
              <a:t>Сравнительный анализ различных редакций правил Инкотермс</a:t>
            </a:r>
            <a:endParaRPr lang="ru-RU" dirty="0"/>
          </a:p>
        </p:txBody>
      </p:sp>
    </p:spTree>
    <p:extLst>
      <p:ext uri="{BB962C8B-B14F-4D97-AF65-F5344CB8AC3E}">
        <p14:creationId xmlns:p14="http://schemas.microsoft.com/office/powerpoint/2010/main" val="3544066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42000">
              <a:schemeClr val="accent1">
                <a:lumMod val="5000"/>
                <a:lumOff val="95000"/>
              </a:schemeClr>
            </a:gs>
            <a:gs pos="67000">
              <a:srgbClr val="D0DBF0"/>
            </a:gs>
            <a:gs pos="34000">
              <a:srgbClr val="D6E0F2"/>
            </a:gs>
            <a:gs pos="1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ECA5CA-148C-4083-B865-52ACEB329410}"/>
              </a:ext>
            </a:extLst>
          </p:cNvPr>
          <p:cNvSpPr>
            <a:spLocks noGrp="1"/>
          </p:cNvSpPr>
          <p:nvPr>
            <p:ph type="title"/>
          </p:nvPr>
        </p:nvSpPr>
        <p:spPr>
          <a:xfrm>
            <a:off x="7442679" y="0"/>
            <a:ext cx="4748842" cy="2349500"/>
          </a:xfrm>
        </p:spPr>
        <p:txBody>
          <a:bodyPr/>
          <a:lstStyle/>
          <a:p>
            <a:r>
              <a:rPr lang="ru-RU" dirty="0"/>
              <a:t>Новая редакция правил Инкотермс</a:t>
            </a:r>
          </a:p>
        </p:txBody>
      </p:sp>
      <p:sp>
        <p:nvSpPr>
          <p:cNvPr id="3" name="Объект 2">
            <a:extLst>
              <a:ext uri="{FF2B5EF4-FFF2-40B4-BE49-F238E27FC236}">
                <a16:creationId xmlns:a16="http://schemas.microsoft.com/office/drawing/2014/main" id="{71E47E25-4A28-4D3E-8CF6-507B61DBB220}"/>
              </a:ext>
            </a:extLst>
          </p:cNvPr>
          <p:cNvSpPr>
            <a:spLocks noGrp="1"/>
          </p:cNvSpPr>
          <p:nvPr>
            <p:ph idx="1"/>
          </p:nvPr>
        </p:nvSpPr>
        <p:spPr>
          <a:xfrm>
            <a:off x="241540" y="2379692"/>
            <a:ext cx="11697417" cy="4210889"/>
          </a:xfrm>
        </p:spPr>
        <p:txBody>
          <a:bodyPr>
            <a:normAutofit fontScale="92500" lnSpcReduction="20000"/>
          </a:bodyPr>
          <a:lstStyle/>
          <a:p>
            <a:pPr indent="0" algn="just">
              <a:lnSpc>
                <a:spcPct val="150000"/>
              </a:lnSpc>
              <a:buNone/>
            </a:pPr>
            <a:r>
              <a:rPr lang="ru-RU" dirty="0">
                <a:effectLst/>
                <a:latin typeface="Times New Roman" panose="02020603050405020304" pitchFamily="18" charset="0"/>
                <a:ea typeface="Calibri" panose="020F0502020204030204" pitchFamily="34" charset="0"/>
                <a:cs typeface="Times New Roman" panose="02020603050405020304" pitchFamily="18" charset="0"/>
              </a:rPr>
              <a:t>Особенностью новой редакции стали следующие нововведения:</a:t>
            </a:r>
          </a:p>
          <a:p>
            <a:pPr marL="571500" indent="-342900" algn="just">
              <a:lnSpc>
                <a:spcPct val="150000"/>
              </a:lnSpc>
            </a:pPr>
            <a:r>
              <a:rPr lang="ru-RU" dirty="0">
                <a:effectLst/>
                <a:latin typeface="Times New Roman" panose="02020603050405020304" pitchFamily="18" charset="0"/>
                <a:ea typeface="Calibri" panose="020F0502020204030204" pitchFamily="34" charset="0"/>
                <a:cs typeface="Times New Roman" panose="02020603050405020304" pitchFamily="18" charset="0"/>
              </a:rPr>
              <a:t>условие DAT переименовано в условие DPU, что дает возможность осуществлять выгрузку товара любом согласованном сторонами месте,</a:t>
            </a:r>
          </a:p>
          <a:p>
            <a:pPr marL="571500" indent="-342900" algn="just">
              <a:lnSpc>
                <a:spcPct val="150000"/>
              </a:lnSpc>
            </a:pPr>
            <a:r>
              <a:rPr lang="ru-RU" dirty="0">
                <a:effectLst/>
                <a:latin typeface="Times New Roman" panose="02020603050405020304" pitchFamily="18" charset="0"/>
                <a:ea typeface="Calibri" panose="020F0502020204030204" pitchFamily="34" charset="0"/>
                <a:cs typeface="Times New Roman" panose="02020603050405020304" pitchFamily="18" charset="0"/>
              </a:rPr>
              <a:t>при осуществлении поставки на условиях FCA появилась возможность требовать передачу коносамента продавцу,</a:t>
            </a:r>
            <a:endParaRPr lang="ru-RU" dirty="0">
              <a:latin typeface="Times New Roman" panose="02020603050405020304" pitchFamily="18" charset="0"/>
              <a:ea typeface="Calibri" panose="020F0502020204030204" pitchFamily="34" charset="0"/>
              <a:cs typeface="Times New Roman" panose="02020603050405020304" pitchFamily="18" charset="0"/>
            </a:endParaRPr>
          </a:p>
          <a:p>
            <a:pPr marL="571500" indent="-342900" algn="just">
              <a:lnSpc>
                <a:spcPct val="150000"/>
              </a:lnSpc>
            </a:pPr>
            <a:r>
              <a:rPr lang="ru-RU" dirty="0">
                <a:effectLst/>
                <a:latin typeface="Times New Roman" panose="02020603050405020304" pitchFamily="18" charset="0"/>
                <a:ea typeface="Calibri" panose="020F0502020204030204" pitchFamily="34" charset="0"/>
                <a:cs typeface="Times New Roman" panose="02020603050405020304" pitchFamily="18" charset="0"/>
              </a:rPr>
              <a:t>для условия CIP уровень страхового покрытия от всех рисков увеличен с минимального до максимального.</a:t>
            </a:r>
          </a:p>
          <a:p>
            <a:endParaRPr lang="ru-RU" dirty="0"/>
          </a:p>
        </p:txBody>
      </p:sp>
      <p:pic>
        <p:nvPicPr>
          <p:cNvPr id="7" name="Рисунок 6">
            <a:extLst>
              <a:ext uri="{FF2B5EF4-FFF2-40B4-BE49-F238E27FC236}">
                <a16:creationId xmlns:a16="http://schemas.microsoft.com/office/drawing/2014/main" id="{361184B2-A4D6-42B1-A8F6-7CBEE75BF8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 y="0"/>
            <a:ext cx="7442200" cy="2349500"/>
          </a:xfrm>
          <a:prstGeom prst="rect">
            <a:avLst/>
          </a:prstGeom>
        </p:spPr>
      </p:pic>
    </p:spTree>
    <p:extLst>
      <p:ext uri="{BB962C8B-B14F-4D97-AF65-F5344CB8AC3E}">
        <p14:creationId xmlns:p14="http://schemas.microsoft.com/office/powerpoint/2010/main" val="385369227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TotalTime>
  <Words>879</Words>
  <Application>Microsoft Office PowerPoint</Application>
  <PresentationFormat>Широкоэкранный</PresentationFormat>
  <Paragraphs>61</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Calibri</vt:lpstr>
      <vt:lpstr>Calibri Light</vt:lpstr>
      <vt:lpstr>Times New Roman</vt:lpstr>
      <vt:lpstr>Тема Office</vt:lpstr>
      <vt:lpstr>Принципы нормативно-правового регулирования порядка контроля таможенной стоимости при осуществлении внешнеторговых операций</vt:lpstr>
      <vt:lpstr>Основные положения ТК ЕАЭС в сфере контроля таможенной стоимости </vt:lpstr>
      <vt:lpstr>Правовые акты, регулирующие контроль таможенной стоимости, являются решения Евразийской экономической комиссии</vt:lpstr>
      <vt:lpstr>Основные принципы определения таможенной стоимости</vt:lpstr>
      <vt:lpstr>Презентация PowerPoint</vt:lpstr>
      <vt:lpstr>Декларация таможенной стоимости</vt:lpstr>
      <vt:lpstr>Презентация PowerPoint</vt:lpstr>
      <vt:lpstr>Презентация PowerPoint</vt:lpstr>
      <vt:lpstr>Новая редакция правил Инкотермс</vt:lpstr>
      <vt:lpstr>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Принципы нормативно-правового регулирования порядка контроля таможенной стоимости при осуществлении внешнеторговыхопераций</dc:title>
  <dc:creator>Сергей Гостюхин</dc:creator>
  <cp:lastModifiedBy>аст</cp:lastModifiedBy>
  <cp:revision>2</cp:revision>
  <dcterms:created xsi:type="dcterms:W3CDTF">2022-05-14T09:23:38Z</dcterms:created>
  <dcterms:modified xsi:type="dcterms:W3CDTF">2022-05-15T11:49:18Z</dcterms:modified>
</cp:coreProperties>
</file>