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8"/>
  </p:notesMasterIdLst>
  <p:sldIdLst>
    <p:sldId id="310" r:id="rId2"/>
    <p:sldId id="319" r:id="rId3"/>
    <p:sldId id="320" r:id="rId4"/>
    <p:sldId id="321" r:id="rId5"/>
    <p:sldId id="322" r:id="rId6"/>
    <p:sldId id="323" r:id="rId7"/>
  </p:sldIdLst>
  <p:sldSz cx="9144000" cy="5143500" type="screen16x9"/>
  <p:notesSz cx="6858000" cy="9144000"/>
  <p:embeddedFontLst>
    <p:embeddedFont>
      <p:font typeface="Bahnschrift Condensed" panose="020B0502040204020203" pitchFamily="34" charset="0"/>
      <p:regular r:id="rId9"/>
      <p:bold r:id="rId10"/>
    </p:embeddedFont>
    <p:embeddedFont>
      <p:font typeface="Playfair Display" panose="020B0604020202020204" charset="-52"/>
      <p:regular r:id="rId11"/>
      <p:bold r:id="rId12"/>
      <p:italic r:id="rId13"/>
      <p:boldItalic r:id="rId14"/>
    </p:embeddedFont>
    <p:embeddedFont>
      <p:font typeface="Merriweather Light" panose="020B0604020202020204" charset="-52"/>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49E7E3-CE7F-4F21-A913-0D4C44FBD3D2}">
  <a:tblStyle styleId="{BE49E7E3-CE7F-4F21-A913-0D4C44FBD3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8" autoAdjust="0"/>
    <p:restoredTop sz="94719" autoAdjust="0"/>
  </p:normalViewPr>
  <p:slideViewPr>
    <p:cSldViewPr snapToGrid="0">
      <p:cViewPr varScale="1">
        <p:scale>
          <a:sx n="97" d="100"/>
          <a:sy n="97"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107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111135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Playfair Display"/>
              <a:buNone/>
              <a:defRPr sz="4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8"/>
          <p:cNvSpPr txBox="1">
            <a:spLocks noGrp="1"/>
          </p:cNvSpPr>
          <p:nvPr>
            <p:ph type="ctrTitle"/>
          </p:nvPr>
        </p:nvSpPr>
        <p:spPr>
          <a:xfrm>
            <a:off x="3719214" y="1449512"/>
            <a:ext cx="4972905" cy="139507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ru-RU" sz="4000" dirty="0" smtClean="0">
                <a:solidFill>
                  <a:srgbClr val="434343"/>
                </a:solidFill>
                <a:latin typeface="Bahnschrift Condensed" panose="020B0502040204020203" pitchFamily="34" charset="0"/>
              </a:rPr>
              <a:t>Роль таможенных органов в пресечении наркотических средств и психотропных веществ</a:t>
            </a:r>
            <a:endParaRPr sz="4000" dirty="0">
              <a:solidFill>
                <a:srgbClr val="434343"/>
              </a:solidFill>
              <a:latin typeface="Bahnschrift Condensed" panose="020B0502040204020203" pitchFamily="34" charset="0"/>
            </a:endParaRPr>
          </a:p>
        </p:txBody>
      </p:sp>
      <p:pic>
        <p:nvPicPr>
          <p:cNvPr id="1026" name="Picture 2" descr="https://lhl-77.ru/images/team_logo/1444327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91" y="21199"/>
            <a:ext cx="5122301" cy="5122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7105" y="3086100"/>
            <a:ext cx="3609975" cy="181588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Выполнили:</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студенты Поволжского института управления </a:t>
            </a:r>
            <a:r>
              <a:rPr lang="ru-RU" dirty="0" err="1" smtClean="0">
                <a:latin typeface="Times New Roman" panose="02020603050405020304" pitchFamily="18" charset="0"/>
                <a:cs typeface="Times New Roman" panose="02020603050405020304" pitchFamily="18" charset="0"/>
              </a:rPr>
              <a:t>РАНХиГС</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Специальность:</a:t>
            </a:r>
          </a:p>
          <a:p>
            <a:r>
              <a:rPr lang="ru-RU" dirty="0" smtClean="0">
                <a:latin typeface="Times New Roman" panose="02020603050405020304" pitchFamily="18" charset="0"/>
                <a:cs typeface="Times New Roman" panose="02020603050405020304" pitchFamily="18" charset="0"/>
              </a:rPr>
              <a:t>38.05.02 Таможенное дело</a:t>
            </a:r>
          </a:p>
          <a:p>
            <a:r>
              <a:rPr lang="ru-RU" dirty="0" smtClean="0">
                <a:latin typeface="Times New Roman" panose="02020603050405020304" pitchFamily="18" charset="0"/>
                <a:cs typeface="Times New Roman" panose="02020603050405020304" pitchFamily="18" charset="0"/>
              </a:rPr>
              <a:t>Березанова Елена</a:t>
            </a:r>
          </a:p>
          <a:p>
            <a:r>
              <a:rPr lang="ru-RU" dirty="0" smtClean="0">
                <a:latin typeface="Times New Roman" panose="02020603050405020304" pitchFamily="18" charset="0"/>
                <a:cs typeface="Times New Roman" panose="02020603050405020304" pitchFamily="18" charset="0"/>
              </a:rPr>
              <a:t>Кораблева Виктория</a:t>
            </a:r>
          </a:p>
          <a:p>
            <a:r>
              <a:rPr lang="ru-RU" dirty="0" smtClean="0">
                <a:latin typeface="Times New Roman" panose="02020603050405020304" pitchFamily="18" charset="0"/>
                <a:cs typeface="Times New Roman" panose="02020603050405020304" pitchFamily="18" charset="0"/>
              </a:rPr>
              <a:t>152 группа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2630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pobeda26.ru/images_new/images/1/6/a/c/3/a/e/c/3/1/16ac3aec3154f75eb15cf696377d81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32481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7650" y="-196219"/>
            <a:ext cx="9391650" cy="62693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910961" y="0"/>
            <a:ext cx="6886800" cy="1782300"/>
          </a:xfrm>
        </p:spPr>
        <p:txBody>
          <a:bodyPr/>
          <a:lstStyle/>
          <a:p>
            <a:r>
              <a:rPr lang="ru-RU" sz="2800" dirty="0">
                <a:solidFill>
                  <a:srgbClr val="FFFF00"/>
                </a:solidFill>
              </a:rPr>
              <a:t>Таможенными органами в 1 квартале 2022 года изъято более 16 тонн контролируемых </a:t>
            </a:r>
            <a:r>
              <a:rPr lang="ru-RU" sz="2800" dirty="0" smtClean="0">
                <a:solidFill>
                  <a:srgbClr val="FFFF00"/>
                </a:solidFill>
              </a:rPr>
              <a:t>веществ</a:t>
            </a:r>
            <a:endParaRPr lang="ru-RU" sz="2800" dirty="0">
              <a:solidFill>
                <a:srgbClr val="FFFF00"/>
              </a:solidFill>
            </a:endParaRPr>
          </a:p>
        </p:txBody>
      </p:sp>
      <p:sp>
        <p:nvSpPr>
          <p:cNvPr id="3" name="Подзаголовок 2"/>
          <p:cNvSpPr>
            <a:spLocks noGrp="1"/>
          </p:cNvSpPr>
          <p:nvPr>
            <p:ph type="subTitle" idx="1"/>
          </p:nvPr>
        </p:nvSpPr>
        <p:spPr>
          <a:xfrm>
            <a:off x="-247651" y="4184615"/>
            <a:ext cx="5248405" cy="717000"/>
          </a:xfrm>
        </p:spPr>
        <p:txBody>
          <a:bodyPr/>
          <a:lstStyle/>
          <a:p>
            <a:pPr indent="304800" algn="l"/>
            <a:r>
              <a:rPr lang="ru-RU" sz="1600" dirty="0">
                <a:solidFill>
                  <a:schemeClr val="bg1"/>
                </a:solidFill>
              </a:rPr>
              <a:t>В 1 квартале 2022 года таможенными органами самостоятельно и во взаимодействии с правоохранительными органами из незаконного оборота изъято более 16 тонн контролируемых веществ.</a:t>
            </a:r>
          </a:p>
          <a:p>
            <a:pPr indent="304800" algn="l"/>
            <a:r>
              <a:rPr lang="ru-RU" sz="1600" dirty="0">
                <a:solidFill>
                  <a:schemeClr val="bg1"/>
                </a:solidFill>
              </a:rPr>
              <a:t>В их числе 42 кг кокаина, более 32 кг гашиша и гашишного масла, 36,6 кг сильнодействующих веществ, а также более 14,4 тонн психотропных веществ, 208,5 кг </a:t>
            </a:r>
            <a:r>
              <a:rPr lang="ru-RU" sz="1600" dirty="0" err="1">
                <a:solidFill>
                  <a:schemeClr val="bg1"/>
                </a:solidFill>
              </a:rPr>
              <a:t>прекурсоров</a:t>
            </a:r>
            <a:r>
              <a:rPr lang="ru-RU" sz="1600" dirty="0">
                <a:solidFill>
                  <a:schemeClr val="bg1"/>
                </a:solidFill>
              </a:rPr>
              <a:t> наркотических средств и психотропных веществ.</a:t>
            </a:r>
          </a:p>
        </p:txBody>
      </p:sp>
    </p:spTree>
    <p:extLst>
      <p:ext uri="{BB962C8B-B14F-4D97-AF65-F5344CB8AC3E}">
        <p14:creationId xmlns:p14="http://schemas.microsoft.com/office/powerpoint/2010/main" val="20613662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79138" y="4048340"/>
            <a:ext cx="4457627" cy="717000"/>
          </a:xfrm>
        </p:spPr>
        <p:txBody>
          <a:bodyPr/>
          <a:lstStyle/>
          <a:p>
            <a:pPr indent="304800" algn="l"/>
            <a:r>
              <a:rPr lang="ru-RU" sz="1100" i="1" dirty="0">
                <a:solidFill>
                  <a:schemeClr val="tx2"/>
                </a:solidFill>
              </a:rPr>
              <a:t>Таможенные органы Российской Федерации, являясь субъектом правоохранительной деятельности, противодействуют преступлениям в сфере таможенного дела и способствуют выполнению задач по формированию бюджета страны, возложенных на Федеральную таможенную службу, выявляют и пресекают контрабанду наркотических средств, оружия и продукции военного назначения, предметов художественного, исторического и археологического достояния.</a:t>
            </a:r>
            <a:endParaRPr lang="ru-RU" sz="1100" dirty="0">
              <a:solidFill>
                <a:schemeClr val="tx2"/>
              </a:solidFill>
            </a:endParaRPr>
          </a:p>
          <a:p>
            <a:pPr indent="304800" algn="l"/>
            <a:r>
              <a:rPr lang="ru-RU" sz="1100" i="1" dirty="0">
                <a:solidFill>
                  <a:schemeClr val="tx2"/>
                </a:solidFill>
              </a:rPr>
              <a:t>Правоохранительная деятельность ФТС России – это каждодневная кропотливая трудоемкая работа по выявлению и предотвращению угроз экономической безопасности страны, выполнение которой возложено на специализированные подразделения таможенных органов. Основными их задачами являются выявление, предупреждение, пресечение и раскрытие противоправных деяний, отнесенных к компетенции нашего ведомства.</a:t>
            </a:r>
            <a:endParaRPr lang="ru-RU" sz="1100" dirty="0">
              <a:solidFill>
                <a:schemeClr val="tx2"/>
              </a:solidFill>
            </a:endParaRPr>
          </a:p>
          <a:p>
            <a:pPr indent="304800" algn="l"/>
            <a:r>
              <a:rPr lang="ru-RU" sz="1100" i="1" dirty="0">
                <a:solidFill>
                  <a:schemeClr val="tx2"/>
                </a:solidFill>
              </a:rPr>
              <a:t>Реализуются они в форме осуществления оперативно-розыскной деятельности, производства дознания и неотложных следственных действий по уголовным делам, отнесенным к компетенции таможенных органов, производства по делам об административных правонарушениях.</a:t>
            </a:r>
            <a:endParaRPr lang="ru-RU" sz="1100" dirty="0">
              <a:solidFill>
                <a:schemeClr val="tx2"/>
              </a:solidFill>
            </a:endParaRPr>
          </a:p>
        </p:txBody>
      </p:sp>
      <p:pic>
        <p:nvPicPr>
          <p:cNvPr id="8194" name="Picture 2" descr="https://global-tt.ru/wp-content/uploads/2020/10/tamozhennoe-oformlen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030" y="0"/>
            <a:ext cx="12503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24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13684" y="-219578"/>
            <a:ext cx="3930316" cy="5582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image2.png"/>
          <p:cNvPicPr/>
          <p:nvPr/>
        </p:nvPicPr>
        <p:blipFill>
          <a:blip r:embed="rId2"/>
          <a:srcRect/>
          <a:stretch>
            <a:fillRect/>
          </a:stretch>
        </p:blipFill>
        <p:spPr>
          <a:xfrm>
            <a:off x="-1" y="-1"/>
            <a:ext cx="7356609" cy="5143500"/>
          </a:xfrm>
          <a:prstGeom prst="rect">
            <a:avLst/>
          </a:prstGeom>
          <a:ln/>
        </p:spPr>
      </p:pic>
      <p:sp>
        <p:nvSpPr>
          <p:cNvPr id="2" name="Заголовок 1"/>
          <p:cNvSpPr>
            <a:spLocks noGrp="1"/>
          </p:cNvSpPr>
          <p:nvPr>
            <p:ph type="ctrTitle"/>
          </p:nvPr>
        </p:nvSpPr>
        <p:spPr>
          <a:xfrm>
            <a:off x="7178842" y="332926"/>
            <a:ext cx="1892968" cy="3426625"/>
          </a:xfrm>
        </p:spPr>
        <p:txBody>
          <a:bodyPr/>
          <a:lstStyle/>
          <a:p>
            <a:r>
              <a:rPr lang="ru-RU" sz="1100" b="0" dirty="0"/>
              <a:t>Почтовые отправления и экспресс-доставка стали основным способом контрабанды наркотиков в Россию из Европы, Юго-Восточной Азии и Южной Америки.</a:t>
            </a:r>
            <a:br>
              <a:rPr lang="ru-RU" sz="1100" b="0" dirty="0"/>
            </a:br>
            <a:r>
              <a:rPr lang="ru-RU" sz="1100" b="0" dirty="0"/>
              <a:t>Отмечается, что опийные наркотики поступают в Россию в первую очередь из Центральной Азии, Прикаспийского региона, а сильнодействующие вещества – из Восточной Европы, Центральной и Восточной Азии. Кокаин в Россию поставляют из Латинской Америки. </a:t>
            </a:r>
          </a:p>
        </p:txBody>
      </p:sp>
    </p:spTree>
    <p:extLst>
      <p:ext uri="{BB962C8B-B14F-4D97-AF65-F5344CB8AC3E}">
        <p14:creationId xmlns:p14="http://schemas.microsoft.com/office/powerpoint/2010/main" val="294215234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4339" y="3174372"/>
            <a:ext cx="6886800" cy="1782300"/>
          </a:xfrm>
        </p:spPr>
        <p:txBody>
          <a:bodyPr/>
          <a:lstStyle/>
          <a:p>
            <a:pPr algn="l"/>
            <a:r>
              <a:rPr lang="ru-RU" sz="1200" dirty="0"/>
              <a:t>В 2021 году на основании оперативных материалов таможенных органов возбуждено 2007 уголовных дел.</a:t>
            </a:r>
            <a:br>
              <a:rPr lang="ru-RU" sz="1200" dirty="0"/>
            </a:br>
            <a:r>
              <a:rPr lang="ru-RU" sz="1200" dirty="0" smtClean="0"/>
              <a:t/>
            </a:r>
            <a:br>
              <a:rPr lang="ru-RU" sz="1200" dirty="0" smtClean="0"/>
            </a:br>
            <a:r>
              <a:rPr lang="ru-RU" sz="1200" dirty="0" smtClean="0"/>
              <a:t>Наибольшее </a:t>
            </a:r>
            <a:r>
              <a:rPr lang="ru-RU" sz="1200" dirty="0"/>
              <a:t>количество уголовных дел возбуждено по статье 226.1 Уголовного кодекса Российской Федерации (контрабанда сильнодействующих, ядовитых, отравляющих, взрывчатых, радиоактивных веществ…) – 745 уголовных дел.</a:t>
            </a:r>
            <a:br>
              <a:rPr lang="ru-RU" sz="1200" dirty="0"/>
            </a:br>
            <a:r>
              <a:rPr lang="ru-RU" sz="1200" dirty="0"/>
              <a:t>За рассматриваемый период (с 01.01.- 31.12.2021 года) таможенными органами Российской Федерации в ходе таможенного контроля лиц, транспортных средств и грузов, следующих через государственную границу Российской Федерации, а также оперативно-</a:t>
            </a:r>
            <a:r>
              <a:rPr lang="ru-RU" sz="1200" dirty="0" err="1"/>
              <a:t>разыскных</a:t>
            </a:r>
            <a:r>
              <a:rPr lang="ru-RU" sz="1200" dirty="0"/>
              <a:t> мероприятий выявлено 1496 фактов незаконного перемещения наркотических средств, психотропных веществ, их </a:t>
            </a:r>
            <a:r>
              <a:rPr lang="ru-RU" sz="1200" dirty="0" err="1"/>
              <a:t>прекурсоров</a:t>
            </a:r>
            <a:r>
              <a:rPr lang="ru-RU" sz="1200" dirty="0"/>
              <a:t> и сильнодействующих веществ, из незаконного оборота изъято 16659,66 кг. Среди них 620,46 кг гашиша и гашишного масла, 370,59 кг героина, 41,16 кг кокаина, 30,35 кг новых </a:t>
            </a:r>
            <a:r>
              <a:rPr lang="ru-RU" sz="1200" dirty="0" err="1"/>
              <a:t>психоактивных</a:t>
            </a:r>
            <a:r>
              <a:rPr lang="ru-RU" sz="1200" dirty="0"/>
              <a:t> веществ (НПВ), 11,34 кг </a:t>
            </a:r>
            <a:r>
              <a:rPr lang="ru-RU" sz="1200" dirty="0" err="1"/>
              <a:t>мефедрона</a:t>
            </a:r>
            <a:r>
              <a:rPr lang="ru-RU" sz="1200" dirty="0"/>
              <a:t>, 7,04 кг кодеина, 5,31 кг марихуаны и 90,49 кг прочих наркотических средств и психотропных веществ.</a:t>
            </a:r>
            <a:br>
              <a:rPr lang="ru-RU" sz="1200" dirty="0"/>
            </a:br>
            <a:r>
              <a:rPr lang="ru-RU" sz="1200" dirty="0"/>
              <a:t>Главным управлением по борьбе с контрабандой организовано 299 оперативно-</a:t>
            </a:r>
            <a:r>
              <a:rPr lang="ru-RU" sz="1200" dirty="0" err="1"/>
              <a:t>разыскных</a:t>
            </a:r>
            <a:r>
              <a:rPr lang="ru-RU" sz="1200" dirty="0"/>
              <a:t> мероприятий и международных операций «контролируемая поставка». В ходе проведенных ОРМ «контролируемая поставка» из незаконного международного оборота изъято около 437,5 кг наркотических средств, психотропных и сильнодействующих веществ.</a:t>
            </a:r>
            <a:br>
              <a:rPr lang="ru-RU" sz="1200" dirty="0"/>
            </a:br>
            <a:r>
              <a:rPr lang="ru-RU" sz="1200" dirty="0"/>
              <a:t>Также в 2021 году ГУБК совместно с правоохранительными органами Киргизии проведена международная операция по факту контрабанды героина, следующего из Ирана транзитом через территории Киргизии и России в Нидерланды. Общая масса изъятых наркотиков составила 440,12 кг. По данному факту ГКНБ Киргизии возбудили 2 уголовных дела в отношении граждан Киргизии</a:t>
            </a:r>
            <a:r>
              <a:rPr lang="ru-RU" sz="1200" dirty="0" smtClean="0"/>
              <a:t>.</a:t>
            </a:r>
            <a:endParaRPr lang="ru-RU" sz="1200" dirty="0"/>
          </a:p>
        </p:txBody>
      </p:sp>
      <p:pic>
        <p:nvPicPr>
          <p:cNvPr id="9218" name="Picture 2" descr="https://avatars.mds.yandex.net/get-zen_doc/3023531/pub_5feca2c8f906b168727c90d2_5fedca79bb14d54ffb19dde5/scale_1200"/>
          <p:cNvPicPr>
            <a:picLocks noChangeAspect="1" noChangeArrowheads="1"/>
          </p:cNvPicPr>
          <p:nvPr/>
        </p:nvPicPr>
        <p:blipFill rotWithShape="1">
          <a:blip r:embed="rId2">
            <a:extLst>
              <a:ext uri="{28A0092B-C50C-407E-A947-70E740481C1C}">
                <a14:useLocalDpi xmlns:a14="http://schemas.microsoft.com/office/drawing/2010/main" val="0"/>
              </a:ext>
            </a:extLst>
          </a:blip>
          <a:srcRect l="27890" r="51405"/>
          <a:stretch/>
        </p:blipFill>
        <p:spPr bwMode="auto">
          <a:xfrm>
            <a:off x="0" y="0"/>
            <a:ext cx="1909011"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692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get.pxhere.com/photo/color-biology-medicine-drug-pharmaceutical-drug-139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59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76" y="-107576"/>
            <a:ext cx="9251576" cy="62797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38063" y="3032312"/>
            <a:ext cx="6587172" cy="1782300"/>
          </a:xfrm>
        </p:spPr>
        <p:txBody>
          <a:bodyPr/>
          <a:lstStyle/>
          <a:p>
            <a:pPr indent="457200" algn="l"/>
            <a:r>
              <a:rPr lang="ru-RU" sz="1400" dirty="0">
                <a:solidFill>
                  <a:schemeClr val="bg1"/>
                </a:solidFill>
              </a:rPr>
              <a:t>А вот уже с 1 января по 31 марта 2022 года в ходе таможенного контроля лиц, транспортных средств и грузов, следующих через государственную границу Российской Федерации, а также в рамках оперативно-розыскных мероприятий таможенными органами выявлено 338 фактов незаконного перемещения контролируемых веществ.</a:t>
            </a:r>
            <a:br>
              <a:rPr lang="ru-RU" sz="1400" dirty="0">
                <a:solidFill>
                  <a:schemeClr val="bg1"/>
                </a:solidFill>
              </a:rPr>
            </a:br>
            <a:r>
              <a:rPr lang="ru-RU" sz="1400" dirty="0">
                <a:solidFill>
                  <a:schemeClr val="bg1"/>
                </a:solidFill>
              </a:rPr>
              <a:t>Возбуждено 118 уголовных дел, из них 56 – по ст. 229.1 УК РФ (контрабанда наркотических средств, психотропных веществ, их </a:t>
            </a:r>
            <a:r>
              <a:rPr lang="ru-RU" sz="1400" dirty="0" err="1">
                <a:solidFill>
                  <a:schemeClr val="bg1"/>
                </a:solidFill>
              </a:rPr>
              <a:t>прекурсоров</a:t>
            </a:r>
            <a:r>
              <a:rPr lang="ru-RU" sz="1400" dirty="0">
                <a:solidFill>
                  <a:schemeClr val="bg1"/>
                </a:solidFill>
              </a:rPr>
              <a:t>) и 62 – по ст. 226.1 УК РФ (контрабанда сильнодействующих веществ).</a:t>
            </a:r>
            <a:br>
              <a:rPr lang="ru-RU" sz="1400" dirty="0">
                <a:solidFill>
                  <a:schemeClr val="bg1"/>
                </a:solidFill>
              </a:rPr>
            </a:br>
            <a:r>
              <a:rPr lang="ru-RU" sz="1400" dirty="0">
                <a:solidFill>
                  <a:schemeClr val="bg1"/>
                </a:solidFill>
              </a:rPr>
              <a:t>Подразделениями ФТС России по выявленным фактам правонарушений в сфере международного оборота контролируемых веществ возбуждено 165 дел об административных правонарушениях, задержано 1457,7 кг контролируемых веществ.  </a:t>
            </a:r>
            <a:br>
              <a:rPr lang="ru-RU" sz="1400" dirty="0">
                <a:solidFill>
                  <a:schemeClr val="bg1"/>
                </a:solidFill>
              </a:rPr>
            </a:br>
            <a:r>
              <a:rPr lang="ru-RU" sz="1400" dirty="0">
                <a:solidFill>
                  <a:schemeClr val="bg1"/>
                </a:solidFill>
              </a:rPr>
              <a:t>В указанный период Главным управлением по борьбе с контрабандой ФТС России организовано 61 оперативно-розыскное мероприятие «контролируемая поставка», из них 37 мероприятий завершены, оставшиеся 24 – в стадии проведения. Из незаконного международного оборота изъято наркотических средств и психотропных веществ – 54,4 кг, сильнодействующих веществ – 1,5 кг</a:t>
            </a:r>
            <a:r>
              <a:rPr lang="ru-RU" sz="1400" dirty="0" smtClean="0">
                <a:solidFill>
                  <a:schemeClr val="bg1"/>
                </a:solidFill>
              </a:rPr>
              <a:t>.</a:t>
            </a:r>
            <a:endParaRPr lang="ru-RU" sz="1400" dirty="0">
              <a:solidFill>
                <a:schemeClr val="bg1"/>
              </a:solidFill>
            </a:endParaRPr>
          </a:p>
        </p:txBody>
      </p:sp>
    </p:spTree>
    <p:extLst>
      <p:ext uri="{BB962C8B-B14F-4D97-AF65-F5344CB8AC3E}">
        <p14:creationId xmlns:p14="http://schemas.microsoft.com/office/powerpoint/2010/main" val="1583681615"/>
      </p:ext>
    </p:extLst>
  </p:cSld>
  <p:clrMapOvr>
    <a:masterClrMapping/>
  </p:clrMapOvr>
  <p:transition spd="slow">
    <p:push dir="u"/>
  </p:transition>
</p:sld>
</file>

<file path=ppt/theme/theme1.xml><?xml version="1.0" encoding="utf-8"?>
<a:theme xmlns:a="http://schemas.openxmlformats.org/drawingml/2006/main" name="Floral Wedding">
  <a:themeElements>
    <a:clrScheme name="Simple Light">
      <a:dk1>
        <a:srgbClr val="000000"/>
      </a:dk1>
      <a:lt1>
        <a:srgbClr val="FFFFFF"/>
      </a:lt1>
      <a:dk2>
        <a:srgbClr val="999999"/>
      </a:dk2>
      <a:lt2>
        <a:srgbClr val="272727"/>
      </a:lt2>
      <a:accent1>
        <a:srgbClr val="FBDAD6"/>
      </a:accent1>
      <a:accent2>
        <a:srgbClr val="F5ABA1"/>
      </a:accent2>
      <a:accent3>
        <a:srgbClr val="F39A8E"/>
      </a:accent3>
      <a:accent4>
        <a:srgbClr val="F39A8E"/>
      </a:accent4>
      <a:accent5>
        <a:srgbClr val="F5ABA1"/>
      </a:accent5>
      <a:accent6>
        <a:srgbClr val="FBDAD6"/>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708</Words>
  <Application>Microsoft Office PowerPoint</Application>
  <PresentationFormat>Экран (16:9)</PresentationFormat>
  <Paragraphs>16</Paragraphs>
  <Slides>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Bahnschrift Condensed</vt:lpstr>
      <vt:lpstr>Playfair Display</vt:lpstr>
      <vt:lpstr>Arial</vt:lpstr>
      <vt:lpstr>Times New Roman</vt:lpstr>
      <vt:lpstr>Merriweather Light</vt:lpstr>
      <vt:lpstr>Floral Wedding</vt:lpstr>
      <vt:lpstr>Роль таможенных органов в пресечении наркотических средств и психотропных веществ</vt:lpstr>
      <vt:lpstr>Таможенными органами в 1 квартале 2022 года изъято более 16 тонн контролируемых веществ</vt:lpstr>
      <vt:lpstr>Презентация PowerPoint</vt:lpstr>
      <vt:lpstr>Почтовые отправления и экспресс-доставка стали основным способом контрабанды наркотиков в Россию из Европы, Юго-Восточной Азии и Южной Америки. Отмечается, что опийные наркотики поступают в Россию в первую очередь из Центральной Азии, Прикаспийского региона, а сильнодействующие вещества – из Восточной Европы, Центральной и Восточной Азии. Кокаин в Россию поставляют из Латинской Америки. </vt:lpstr>
      <vt:lpstr>В 2021 году на основании оперативных материалов таможенных органов возбуждено 2007 уголовных дел.  Наибольшее количество уголовных дел возбуждено по статье 226.1 Уголовного кодекса Российской Федерации (контрабанда сильнодействующих, ядовитых, отравляющих, взрывчатых, радиоактивных веществ…) – 745 уголовных дел. За рассматриваемый период (с 01.01.- 31.12.2021 года) таможенными органами Российской Федерации в ходе таможенного контроля лиц, транспортных средств и грузов, следующих через государственную границу Российской Федерации, а также оперативно-разыскных мероприятий выявлено 1496 фактов незаконного перемещения наркотических средств, психотропных веществ, их прекурсоров и сильнодействующих веществ, из незаконного оборота изъято 16659,66 кг. Среди них 620,46 кг гашиша и гашишного масла, 370,59 кг героина, 41,16 кг кокаина, 30,35 кг новых психоактивных веществ (НПВ), 11,34 кг мефедрона, 7,04 кг кодеина, 5,31 кг марихуаны и 90,49 кг прочих наркотических средств и психотропных веществ. Главным управлением по борьбе с контрабандой организовано 299 оперативно-разыскных мероприятий и международных операций «контролируемая поставка». В ходе проведенных ОРМ «контролируемая поставка» из незаконного международного оборота изъято около 437,5 кг наркотических средств, психотропных и сильнодействующих веществ. Также в 2021 году ГУБК совместно с правоохранительными органами Киргизии проведена международная операция по факту контрабанды героина, следующего из Ирана транзитом через территории Киргизии и России в Нидерланды. Общая масса изъятых наркотиков составила 440,12 кг. По данному факту ГКНБ Киргизии возбудили 2 уголовных дела в отношении граждан Киргизии.</vt:lpstr>
      <vt:lpstr>А вот уже с 1 января по 31 марта 2022 года в ходе таможенного контроля лиц, транспортных средств и грузов, следующих через государственную границу Российской Федерации, а также в рамках оперативно-розыскных мероприятий таможенными органами выявлено 338 фактов незаконного перемещения контролируемых веществ. Возбуждено 118 уголовных дел, из них 56 – по ст. 229.1 УК РФ (контрабанда наркотических средств, психотропных веществ, их прекурсоров) и 62 – по ст. 226.1 УК РФ (контрабанда сильнодействующих веществ). Подразделениями ФТС России по выявленным фактам правонарушений в сфере международного оборота контролируемых веществ возбуждено 165 дел об административных правонарушениях, задержано 1457,7 кг контролируемых веществ.   В указанный период Главным управлением по борьбе с контрабандой ФТС России организовано 61 оперативно-розыскное мероприятие «контролируемая поставка», из них 37 мероприятий завершены, оставшиеся 24 – в стадии проведения. Из незаконного международного оборота изъято наркотических средств и психотропных веществ – 54,4 кг, сильнодействующих веществ – 1,5 кг.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НОВОСТИ ВЭД24</dc:title>
  <dc:creator>Admin</dc:creator>
  <cp:lastModifiedBy>Пользователь Windows</cp:lastModifiedBy>
  <cp:revision>31</cp:revision>
  <dcterms:modified xsi:type="dcterms:W3CDTF">2022-05-12T17:04:52Z</dcterms:modified>
</cp:coreProperties>
</file>